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788" r:id="rId2"/>
    <p:sldId id="715" r:id="rId3"/>
    <p:sldId id="716" r:id="rId4"/>
    <p:sldId id="717" r:id="rId5"/>
    <p:sldId id="718" r:id="rId6"/>
    <p:sldId id="784" r:id="rId7"/>
    <p:sldId id="770" r:id="rId8"/>
    <p:sldId id="783" r:id="rId9"/>
    <p:sldId id="719" r:id="rId10"/>
    <p:sldId id="764" r:id="rId11"/>
    <p:sldId id="763" r:id="rId12"/>
    <p:sldId id="762" r:id="rId13"/>
    <p:sldId id="761" r:id="rId14"/>
    <p:sldId id="771" r:id="rId15"/>
    <p:sldId id="720" r:id="rId16"/>
    <p:sldId id="789" r:id="rId17"/>
    <p:sldId id="790" r:id="rId18"/>
    <p:sldId id="791" r:id="rId19"/>
    <p:sldId id="793" r:id="rId20"/>
    <p:sldId id="792" r:id="rId21"/>
    <p:sldId id="795" r:id="rId22"/>
    <p:sldId id="759" r:id="rId23"/>
    <p:sldId id="772" r:id="rId24"/>
    <p:sldId id="721" r:id="rId25"/>
    <p:sldId id="774" r:id="rId26"/>
    <p:sldId id="722" r:id="rId27"/>
    <p:sldId id="723" r:id="rId28"/>
    <p:sldId id="773" r:id="rId29"/>
    <p:sldId id="724" r:id="rId30"/>
    <p:sldId id="725" r:id="rId31"/>
    <p:sldId id="785" r:id="rId32"/>
    <p:sldId id="786" r:id="rId33"/>
    <p:sldId id="726" r:id="rId34"/>
    <p:sldId id="727" r:id="rId35"/>
    <p:sldId id="728" r:id="rId36"/>
    <p:sldId id="729" r:id="rId37"/>
    <p:sldId id="730" r:id="rId38"/>
    <p:sldId id="731" r:id="rId39"/>
    <p:sldId id="779" r:id="rId40"/>
    <p:sldId id="732" r:id="rId41"/>
    <p:sldId id="733" r:id="rId42"/>
    <p:sldId id="800" r:id="rId43"/>
    <p:sldId id="775" r:id="rId44"/>
    <p:sldId id="734" r:id="rId45"/>
    <p:sldId id="778" r:id="rId46"/>
    <p:sldId id="776" r:id="rId47"/>
    <p:sldId id="796" r:id="rId48"/>
    <p:sldId id="801" r:id="rId49"/>
    <p:sldId id="802" r:id="rId50"/>
    <p:sldId id="781" r:id="rId51"/>
    <p:sldId id="787" r:id="rId52"/>
    <p:sldId id="782" r:id="rId53"/>
    <p:sldId id="735" r:id="rId54"/>
    <p:sldId id="736" r:id="rId55"/>
    <p:sldId id="737" r:id="rId56"/>
    <p:sldId id="738" r:id="rId57"/>
    <p:sldId id="757" r:id="rId58"/>
    <p:sldId id="798" r:id="rId59"/>
    <p:sldId id="797" r:id="rId60"/>
    <p:sldId id="804" r:id="rId61"/>
    <p:sldId id="803" r:id="rId62"/>
    <p:sldId id="740" r:id="rId63"/>
    <p:sldId id="741" r:id="rId64"/>
    <p:sldId id="742" r:id="rId65"/>
    <p:sldId id="744" r:id="rId66"/>
    <p:sldId id="747" r:id="rId67"/>
    <p:sldId id="748" r:id="rId68"/>
    <p:sldId id="749" r:id="rId69"/>
    <p:sldId id="750" r:id="rId70"/>
    <p:sldId id="751" r:id="rId71"/>
    <p:sldId id="752" r:id="rId72"/>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9903"/>
    <a:srgbClr val="FFFF00"/>
    <a:srgbClr val="FFFF66"/>
    <a:srgbClr val="BE004D"/>
    <a:srgbClr val="077F43"/>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3950" autoAdjust="0"/>
  </p:normalViewPr>
  <p:slideViewPr>
    <p:cSldViewPr>
      <p:cViewPr>
        <p:scale>
          <a:sx n="75" d="100"/>
          <a:sy n="75" d="100"/>
        </p:scale>
        <p:origin x="-9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58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1" name="Rectangle 3"/>
          <p:cNvSpPr>
            <a:spLocks noGrp="1" noRot="1" noChangeAspect="1" noChangeArrowheads="1" noTextEdit="1"/>
          </p:cNvSpPr>
          <p:nvPr>
            <p:ph type="sldImg" idx="2"/>
          </p:nvPr>
        </p:nvSpPr>
        <p:spPr bwMode="auto">
          <a:xfrm>
            <a:off x="11144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339625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04900" y="696913"/>
            <a:ext cx="4648200" cy="3486150"/>
          </a:xfrm>
          <a:ln/>
        </p:spPr>
      </p:sp>
      <p:sp>
        <p:nvSpPr>
          <p:cNvPr id="34819"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04900" y="696913"/>
            <a:ext cx="4648200" cy="3486150"/>
          </a:xfrm>
          <a:ln/>
        </p:spPr>
      </p:sp>
      <p:sp>
        <p:nvSpPr>
          <p:cNvPr id="788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04900" y="696913"/>
            <a:ext cx="4648200" cy="3486150"/>
          </a:xfrm>
          <a:ln/>
        </p:spPr>
      </p:sp>
      <p:sp>
        <p:nvSpPr>
          <p:cNvPr id="80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04900" y="696913"/>
            <a:ext cx="4648200" cy="3486150"/>
          </a:xfrm>
          <a:ln/>
        </p:spPr>
      </p:sp>
      <p:sp>
        <p:nvSpPr>
          <p:cNvPr id="819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04900" y="696913"/>
            <a:ext cx="4648200" cy="3486150"/>
          </a:xfrm>
          <a:ln/>
        </p:spPr>
      </p:sp>
      <p:sp>
        <p:nvSpPr>
          <p:cNvPr id="829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04900" y="696913"/>
            <a:ext cx="4648200" cy="3486150"/>
          </a:xfrm>
          <a:ln/>
        </p:spPr>
      </p:sp>
      <p:sp>
        <p:nvSpPr>
          <p:cNvPr id="911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04900" y="696913"/>
            <a:ext cx="4648200" cy="3486150"/>
          </a:xfrm>
          <a:ln/>
        </p:spPr>
      </p:sp>
      <p:sp>
        <p:nvSpPr>
          <p:cNvPr id="901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04900" y="696913"/>
            <a:ext cx="4648200" cy="3486150"/>
          </a:xfrm>
          <a:ln/>
        </p:spPr>
      </p:sp>
      <p:sp>
        <p:nvSpPr>
          <p:cNvPr id="911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04900" y="696913"/>
            <a:ext cx="4648200" cy="3486150"/>
          </a:xfrm>
          <a:ln/>
        </p:spPr>
      </p:sp>
      <p:sp>
        <p:nvSpPr>
          <p:cNvPr id="921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04900" y="696913"/>
            <a:ext cx="4648200" cy="3486150"/>
          </a:xfrm>
          <a:ln/>
        </p:spPr>
      </p:sp>
      <p:sp>
        <p:nvSpPr>
          <p:cNvPr id="942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04900" y="696913"/>
            <a:ext cx="4648200" cy="3486150"/>
          </a:xfrm>
          <a:ln/>
        </p:spPr>
      </p:sp>
      <p:sp>
        <p:nvSpPr>
          <p:cNvPr id="952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04900" y="696913"/>
            <a:ext cx="4648200" cy="3486150"/>
          </a:xfrm>
          <a:ln/>
        </p:spPr>
      </p:sp>
      <p:sp>
        <p:nvSpPr>
          <p:cNvPr id="962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04900" y="696913"/>
            <a:ext cx="4648200" cy="3486150"/>
          </a:xfrm>
          <a:ln/>
        </p:spPr>
      </p:sp>
      <p:sp>
        <p:nvSpPr>
          <p:cNvPr id="972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04900" y="696913"/>
            <a:ext cx="4648200" cy="3486150"/>
          </a:xfrm>
          <a:ln/>
        </p:spPr>
      </p:sp>
      <p:sp>
        <p:nvSpPr>
          <p:cNvPr id="716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04900" y="696913"/>
            <a:ext cx="4648200" cy="3486150"/>
          </a:xfrm>
          <a:ln/>
        </p:spPr>
      </p:sp>
      <p:sp>
        <p:nvSpPr>
          <p:cNvPr id="983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04900" y="696913"/>
            <a:ext cx="4648200" cy="3486150"/>
          </a:xfrm>
          <a:ln/>
        </p:spPr>
      </p:sp>
      <p:sp>
        <p:nvSpPr>
          <p:cNvPr id="993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04900" y="696913"/>
            <a:ext cx="4648200" cy="3486150"/>
          </a:xfrm>
          <a:ln/>
        </p:spPr>
      </p:sp>
      <p:sp>
        <p:nvSpPr>
          <p:cNvPr id="1003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04900" y="696913"/>
            <a:ext cx="4648200" cy="3486150"/>
          </a:xfrm>
          <a:ln/>
        </p:spPr>
      </p:sp>
      <p:sp>
        <p:nvSpPr>
          <p:cNvPr id="1013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04900" y="696913"/>
            <a:ext cx="4648200" cy="3486150"/>
          </a:xfrm>
          <a:ln/>
        </p:spPr>
      </p:sp>
      <p:sp>
        <p:nvSpPr>
          <p:cNvPr id="1024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04900" y="696913"/>
            <a:ext cx="4648200" cy="3486150"/>
          </a:xfrm>
          <a:ln/>
        </p:spPr>
      </p:sp>
      <p:sp>
        <p:nvSpPr>
          <p:cNvPr id="1034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04900" y="696913"/>
            <a:ext cx="4648200" cy="3486150"/>
          </a:xfrm>
          <a:ln/>
        </p:spPr>
      </p:sp>
      <p:sp>
        <p:nvSpPr>
          <p:cNvPr id="1044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04900" y="696913"/>
            <a:ext cx="4648200" cy="3486150"/>
          </a:xfrm>
          <a:ln/>
        </p:spPr>
      </p:sp>
      <p:sp>
        <p:nvSpPr>
          <p:cNvPr id="1054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04900" y="696913"/>
            <a:ext cx="4648200" cy="3486150"/>
          </a:xfrm>
          <a:ln/>
        </p:spPr>
      </p:sp>
      <p:sp>
        <p:nvSpPr>
          <p:cNvPr id="1064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04900" y="696913"/>
            <a:ext cx="4648200" cy="3486150"/>
          </a:xfrm>
          <a:ln/>
        </p:spPr>
      </p:sp>
      <p:sp>
        <p:nvSpPr>
          <p:cNvPr id="1075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04900" y="696913"/>
            <a:ext cx="4648200" cy="3486150"/>
          </a:xfrm>
          <a:ln/>
        </p:spPr>
      </p:sp>
      <p:sp>
        <p:nvSpPr>
          <p:cNvPr id="727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04900" y="696913"/>
            <a:ext cx="4648200" cy="3486150"/>
          </a:xfrm>
          <a:ln/>
        </p:spPr>
      </p:sp>
      <p:sp>
        <p:nvSpPr>
          <p:cNvPr id="1085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04900" y="696913"/>
            <a:ext cx="4648200" cy="3486150"/>
          </a:xfrm>
          <a:ln/>
        </p:spPr>
      </p:sp>
      <p:sp>
        <p:nvSpPr>
          <p:cNvPr id="1095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04900" y="696913"/>
            <a:ext cx="4648200" cy="3486150"/>
          </a:xfrm>
          <a:ln/>
        </p:spPr>
      </p:sp>
      <p:sp>
        <p:nvSpPr>
          <p:cNvPr id="1105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04900" y="696913"/>
            <a:ext cx="4648200" cy="3486150"/>
          </a:xfrm>
          <a:ln/>
        </p:spPr>
      </p:sp>
      <p:sp>
        <p:nvSpPr>
          <p:cNvPr id="1105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04900" y="696913"/>
            <a:ext cx="4648200" cy="3486150"/>
          </a:xfrm>
          <a:ln/>
        </p:spPr>
      </p:sp>
      <p:sp>
        <p:nvSpPr>
          <p:cNvPr id="1116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04900" y="696913"/>
            <a:ext cx="4648200" cy="3486150"/>
          </a:xfrm>
          <a:ln/>
        </p:spPr>
      </p:sp>
      <p:sp>
        <p:nvSpPr>
          <p:cNvPr id="1136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04900" y="696913"/>
            <a:ext cx="4648200" cy="3486150"/>
          </a:xfrm>
          <a:ln/>
        </p:spPr>
      </p:sp>
      <p:sp>
        <p:nvSpPr>
          <p:cNvPr id="1075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04900" y="696913"/>
            <a:ext cx="4648200" cy="3486150"/>
          </a:xfrm>
          <a:ln/>
        </p:spPr>
      </p:sp>
      <p:sp>
        <p:nvSpPr>
          <p:cNvPr id="1075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04900" y="696913"/>
            <a:ext cx="4648200" cy="3486150"/>
          </a:xfrm>
          <a:ln/>
        </p:spPr>
      </p:sp>
      <p:sp>
        <p:nvSpPr>
          <p:cNvPr id="1075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04900" y="696913"/>
            <a:ext cx="4648200" cy="3486150"/>
          </a:xfrm>
          <a:ln/>
        </p:spPr>
      </p:sp>
      <p:sp>
        <p:nvSpPr>
          <p:cNvPr id="737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04900" y="696913"/>
            <a:ext cx="4648200" cy="3486150"/>
          </a:xfrm>
          <a:ln/>
        </p:spPr>
      </p:sp>
      <p:sp>
        <p:nvSpPr>
          <p:cNvPr id="11571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04900" y="696913"/>
            <a:ext cx="4648200" cy="3486150"/>
          </a:xfrm>
          <a:ln/>
        </p:spPr>
      </p:sp>
      <p:sp>
        <p:nvSpPr>
          <p:cNvPr id="1177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04900" y="696913"/>
            <a:ext cx="4648200" cy="3486150"/>
          </a:xfrm>
          <a:ln/>
        </p:spPr>
      </p:sp>
      <p:sp>
        <p:nvSpPr>
          <p:cNvPr id="1198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04900" y="696913"/>
            <a:ext cx="4648200" cy="3486150"/>
          </a:xfrm>
          <a:ln/>
        </p:spPr>
      </p:sp>
      <p:sp>
        <p:nvSpPr>
          <p:cNvPr id="1208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04900" y="696913"/>
            <a:ext cx="4648200" cy="3486150"/>
          </a:xfrm>
          <a:ln/>
        </p:spPr>
      </p:sp>
      <p:sp>
        <p:nvSpPr>
          <p:cNvPr id="1218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04900" y="696913"/>
            <a:ext cx="4648200" cy="3486150"/>
          </a:xfrm>
          <a:ln/>
        </p:spPr>
      </p:sp>
      <p:sp>
        <p:nvSpPr>
          <p:cNvPr id="1280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22" y="8829989"/>
            <a:ext cx="2972320" cy="464820"/>
          </a:xfrm>
          <a:prstGeom prst="rect">
            <a:avLst/>
          </a:prstGeom>
          <a:ln/>
        </p:spPr>
        <p:txBody>
          <a:bodyPr/>
          <a:lstStyle/>
          <a:p>
            <a:fld id="{13694110-5893-4E02-A46F-8F5F049DEF72}" type="slidenum">
              <a:rPr lang="en-US"/>
              <a:pPr/>
              <a:t>58</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t>DOES THIS APPLY TO VR research?</a:t>
            </a:r>
          </a:p>
          <a:p>
            <a:endParaRPr lang="en-US"/>
          </a:p>
          <a:p>
            <a:r>
              <a:rPr lang="en-US"/>
              <a:t>YES—an interaction that wouldn’t be happening without study</a:t>
            </a:r>
          </a:p>
          <a:p>
            <a:endParaRPr lang="en-US"/>
          </a:p>
          <a:p>
            <a:r>
              <a:rPr lang="en-US"/>
              <a:t>More intersting, is this a clinical trial?  Defn of clinical trial includes “behavioral intervention” studies, and our NIH program officers have decided that we do fall in this category. (Means we have to do additional work defining a Safety monitoring plan, including procedures for reporting adverse effects of the study)  WHAT PROMPTED THIS?  The Hopkins incident…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04900" y="696913"/>
            <a:ext cx="4648200" cy="3486150"/>
          </a:xfrm>
          <a:ln/>
        </p:spPr>
      </p:sp>
      <p:sp>
        <p:nvSpPr>
          <p:cNvPr id="1218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04900" y="696913"/>
            <a:ext cx="4648200" cy="3486150"/>
          </a:xfrm>
          <a:ln/>
        </p:spPr>
      </p:sp>
      <p:sp>
        <p:nvSpPr>
          <p:cNvPr id="747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04900" y="696913"/>
            <a:ext cx="4648200" cy="3486150"/>
          </a:xfrm>
          <a:ln/>
        </p:spPr>
      </p:sp>
      <p:sp>
        <p:nvSpPr>
          <p:cNvPr id="1218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122" y="8829989"/>
            <a:ext cx="2972320" cy="464820"/>
          </a:xfrm>
          <a:prstGeom prst="rect">
            <a:avLst/>
          </a:prstGeom>
          <a:ln/>
        </p:spPr>
        <p:txBody>
          <a:bodyPr/>
          <a:lstStyle/>
          <a:p>
            <a:fld id="{91870C4F-4A5C-4FB2-A202-93FAF589E6E8}" type="slidenum">
              <a:rPr lang="en-US"/>
              <a:pPr/>
              <a:t>61</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SUMMARIZE:</a:t>
            </a:r>
          </a:p>
          <a:p>
            <a:endParaRPr lang="en-US"/>
          </a:p>
          <a:p>
            <a:r>
              <a:rPr lang="en-US"/>
              <a:t>Subject to regulations if:  systematic collection of information to add to general knowledge</a:t>
            </a:r>
          </a:p>
          <a:p>
            <a:r>
              <a:rPr lang="en-US"/>
              <a:t>Use living humans </a:t>
            </a:r>
          </a:p>
          <a:p>
            <a:r>
              <a:rPr lang="en-US"/>
              <a:t>Not exempt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04900" y="696913"/>
            <a:ext cx="4648200" cy="3486150"/>
          </a:xfrm>
          <a:ln/>
        </p:spPr>
      </p:sp>
      <p:sp>
        <p:nvSpPr>
          <p:cNvPr id="1228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04900" y="696913"/>
            <a:ext cx="4648200" cy="3486150"/>
          </a:xfrm>
          <a:ln/>
        </p:spPr>
      </p:sp>
      <p:sp>
        <p:nvSpPr>
          <p:cNvPr id="1239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04900" y="696913"/>
            <a:ext cx="4648200" cy="3486150"/>
          </a:xfrm>
          <a:ln/>
        </p:spPr>
      </p:sp>
      <p:sp>
        <p:nvSpPr>
          <p:cNvPr id="1249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04900" y="696913"/>
            <a:ext cx="4648200" cy="3486150"/>
          </a:xfrm>
          <a:ln/>
        </p:spPr>
      </p:sp>
      <p:sp>
        <p:nvSpPr>
          <p:cNvPr id="1259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04900" y="696913"/>
            <a:ext cx="4648200" cy="3486150"/>
          </a:xfrm>
          <a:ln/>
        </p:spPr>
      </p:sp>
      <p:sp>
        <p:nvSpPr>
          <p:cNvPr id="1300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04900" y="696913"/>
            <a:ext cx="4648200" cy="3486150"/>
          </a:xfrm>
          <a:ln/>
        </p:spPr>
      </p:sp>
      <p:sp>
        <p:nvSpPr>
          <p:cNvPr id="1310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04900" y="696913"/>
            <a:ext cx="4648200" cy="3486150"/>
          </a:xfrm>
          <a:ln/>
        </p:spPr>
      </p:sp>
      <p:sp>
        <p:nvSpPr>
          <p:cNvPr id="13209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04900" y="696913"/>
            <a:ext cx="4648200" cy="3486150"/>
          </a:xfrm>
          <a:ln/>
        </p:spPr>
      </p:sp>
      <p:sp>
        <p:nvSpPr>
          <p:cNvPr id="13312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4900" y="696913"/>
            <a:ext cx="4648200" cy="3486150"/>
          </a:xfrm>
          <a:ln/>
        </p:spPr>
      </p:sp>
      <p:sp>
        <p:nvSpPr>
          <p:cNvPr id="757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04900" y="696913"/>
            <a:ext cx="4648200" cy="3486150"/>
          </a:xfrm>
          <a:ln/>
        </p:spPr>
      </p:sp>
      <p:sp>
        <p:nvSpPr>
          <p:cNvPr id="134147"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04900" y="696913"/>
            <a:ext cx="4648200" cy="3486150"/>
          </a:xfrm>
          <a:ln/>
        </p:spPr>
      </p:sp>
      <p:sp>
        <p:nvSpPr>
          <p:cNvPr id="13517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04900" y="696913"/>
            <a:ext cx="4648200" cy="3486150"/>
          </a:xfrm>
          <a:ln/>
        </p:spPr>
      </p:sp>
      <p:sp>
        <p:nvSpPr>
          <p:cNvPr id="768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04900" y="696913"/>
            <a:ext cx="4648200" cy="3486150"/>
          </a:xfrm>
          <a:ln/>
        </p:spPr>
      </p:sp>
      <p:sp>
        <p:nvSpPr>
          <p:cNvPr id="778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4478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2500" y="1447800"/>
            <a:ext cx="3619500" cy="4038600"/>
          </a:xfrm>
        </p:spPr>
        <p:txBody>
          <a:bodyPr/>
          <a:lstStyle/>
          <a:p>
            <a:endParaRPr lang="en-US" dirty="0"/>
          </a:p>
        </p:txBody>
      </p:sp>
      <p:sp>
        <p:nvSpPr>
          <p:cNvPr id="5" name="Date Placeholder 4"/>
          <p:cNvSpPr>
            <a:spLocks noGrp="1"/>
          </p:cNvSpPr>
          <p:nvPr>
            <p:ph type="dt" sz="half" idx="10"/>
          </p:nvPr>
        </p:nvSpPr>
        <p:spPr>
          <a:xfrm>
            <a:off x="990600" y="6400800"/>
            <a:ext cx="16764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1"/>
          </p:nvPr>
        </p:nvSpPr>
        <p:spPr>
          <a:xfrm>
            <a:off x="0" y="6400800"/>
            <a:ext cx="914400" cy="457200"/>
          </a:xfrm>
          <a:prstGeom prst="rect">
            <a:avLst/>
          </a:prstGeom>
        </p:spPr>
        <p:txBody>
          <a:bodyPr/>
          <a:lstStyle>
            <a:lvl1pPr>
              <a:defRPr/>
            </a:lvl1pPr>
          </a:lstStyle>
          <a:p>
            <a:fld id="{F37C2437-FBB4-450F-BCB8-C339E2ECF57C}" type="slidenum">
              <a:rPr lang="en-US"/>
              <a:pPr/>
              <a:t>‹#›</a:t>
            </a:fld>
            <a:endParaRPr lang="en-US" dirty="0"/>
          </a:p>
        </p:txBody>
      </p:sp>
    </p:spTree>
    <p:extLst>
      <p:ext uri="{BB962C8B-B14F-4D97-AF65-F5344CB8AC3E}">
        <p14:creationId xmlns:p14="http://schemas.microsoft.com/office/powerpoint/2010/main" val="14216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5123"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5124" name="Group 28"/>
          <p:cNvGrpSpPr>
            <a:grpSpLocks/>
          </p:cNvGrpSpPr>
          <p:nvPr userDrawn="1"/>
        </p:nvGrpSpPr>
        <p:grpSpPr bwMode="auto">
          <a:xfrm>
            <a:off x="0" y="6400800"/>
            <a:ext cx="9144000" cy="184150"/>
            <a:chOff x="0" y="4061"/>
            <a:chExt cx="5760" cy="116"/>
          </a:xfrm>
        </p:grpSpPr>
        <p:sp>
          <p:nvSpPr>
            <p:cNvPr id="1048" name="Freeform 24"/>
            <p:cNvSpPr>
              <a:spLocks/>
            </p:cNvSpPr>
            <p:nvPr userDrawn="1"/>
          </p:nvSpPr>
          <p:spPr bwMode="auto">
            <a:xfrm>
              <a:off x="4194" y="4061"/>
              <a:ext cx="166" cy="116"/>
            </a:xfrm>
            <a:custGeom>
              <a:avLst/>
              <a:gdLst/>
              <a:ahLst/>
              <a:cxnLst>
                <a:cxn ang="0">
                  <a:pos x="160" y="0"/>
                </a:cxn>
                <a:cxn ang="0">
                  <a:pos x="151" y="0"/>
                </a:cxn>
                <a:cxn ang="0">
                  <a:pos x="143" y="0"/>
                </a:cxn>
                <a:cxn ang="0">
                  <a:pos x="137" y="1"/>
                </a:cxn>
                <a:cxn ang="0">
                  <a:pos x="129" y="2"/>
                </a:cxn>
                <a:cxn ang="0">
                  <a:pos x="123" y="5"/>
                </a:cxn>
                <a:cxn ang="0">
                  <a:pos x="119" y="10"/>
                </a:cxn>
                <a:cxn ang="0">
                  <a:pos x="116" y="19"/>
                </a:cxn>
                <a:cxn ang="0">
                  <a:pos x="114" y="31"/>
                </a:cxn>
                <a:cxn ang="0">
                  <a:pos x="111" y="43"/>
                </a:cxn>
                <a:cxn ang="0">
                  <a:pos x="109" y="52"/>
                </a:cxn>
                <a:cxn ang="0">
                  <a:pos x="107" y="62"/>
                </a:cxn>
                <a:cxn ang="0">
                  <a:pos x="105" y="72"/>
                </a:cxn>
                <a:cxn ang="0">
                  <a:pos x="103" y="84"/>
                </a:cxn>
                <a:cxn ang="0">
                  <a:pos x="100" y="96"/>
                </a:cxn>
                <a:cxn ang="0">
                  <a:pos x="97" y="105"/>
                </a:cxn>
                <a:cxn ang="0">
                  <a:pos x="93" y="110"/>
                </a:cxn>
                <a:cxn ang="0">
                  <a:pos x="87" y="113"/>
                </a:cxn>
                <a:cxn ang="0">
                  <a:pos x="79" y="114"/>
                </a:cxn>
                <a:cxn ang="0">
                  <a:pos x="72" y="115"/>
                </a:cxn>
                <a:cxn ang="0">
                  <a:pos x="64" y="115"/>
                </a:cxn>
                <a:cxn ang="0">
                  <a:pos x="55" y="115"/>
                </a:cxn>
                <a:cxn ang="0">
                  <a:pos x="0" y="115"/>
                </a:cxn>
                <a:cxn ang="0">
                  <a:pos x="10" y="115"/>
                </a:cxn>
                <a:cxn ang="0">
                  <a:pos x="18" y="115"/>
                </a:cxn>
                <a:cxn ang="0">
                  <a:pos x="26" y="115"/>
                </a:cxn>
                <a:cxn ang="0">
                  <a:pos x="32" y="114"/>
                </a:cxn>
                <a:cxn ang="0">
                  <a:pos x="40" y="112"/>
                </a:cxn>
                <a:cxn ang="0">
                  <a:pos x="46" y="108"/>
                </a:cxn>
                <a:cxn ang="0">
                  <a:pos x="49" y="101"/>
                </a:cxn>
                <a:cxn ang="0">
                  <a:pos x="51" y="90"/>
                </a:cxn>
                <a:cxn ang="0">
                  <a:pos x="54" y="76"/>
                </a:cxn>
                <a:cxn ang="0">
                  <a:pos x="56" y="67"/>
                </a:cxn>
                <a:cxn ang="0">
                  <a:pos x="58" y="57"/>
                </a:cxn>
                <a:cxn ang="0">
                  <a:pos x="60" y="47"/>
                </a:cxn>
                <a:cxn ang="0">
                  <a:pos x="62" y="38"/>
                </a:cxn>
                <a:cxn ang="0">
                  <a:pos x="65" y="24"/>
                </a:cxn>
                <a:cxn ang="0">
                  <a:pos x="67" y="14"/>
                </a:cxn>
                <a:cxn ang="0">
                  <a:pos x="70" y="7"/>
                </a:cxn>
                <a:cxn ang="0">
                  <a:pos x="75" y="3"/>
                </a:cxn>
                <a:cxn ang="0">
                  <a:pos x="84" y="1"/>
                </a:cxn>
                <a:cxn ang="0">
                  <a:pos x="89" y="0"/>
                </a:cxn>
                <a:cxn ang="0">
                  <a:pos x="97" y="0"/>
                </a:cxn>
                <a:cxn ang="0">
                  <a:pos x="105" y="0"/>
                </a:cxn>
                <a:cxn ang="0">
                  <a:pos x="115" y="0"/>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dirty="0"/>
            </a:p>
          </p:txBody>
        </p:sp>
        <p:sp>
          <p:nvSpPr>
            <p:cNvPr id="1049"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dirty="0"/>
            </a:p>
          </p:txBody>
        </p:sp>
        <p:sp>
          <p:nvSpPr>
            <p:cNvPr id="1050"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dirty="0"/>
            </a:p>
          </p:txBody>
        </p:sp>
      </p:grpSp>
      <p:sp>
        <p:nvSpPr>
          <p:cNvPr id="1051" name="Line 27"/>
          <p:cNvSpPr>
            <a:spLocks noChangeShapeType="1"/>
          </p:cNvSpPr>
          <p:nvPr userDrawn="1"/>
        </p:nvSpPr>
        <p:spPr bwMode="auto">
          <a:xfrm flipV="1">
            <a:off x="6751638" y="6470650"/>
            <a:ext cx="9525" cy="130175"/>
          </a:xfrm>
          <a:prstGeom prst="line">
            <a:avLst/>
          </a:prstGeom>
          <a:noFill/>
          <a:ln w="12700">
            <a:solidFill>
              <a:schemeClr val="folHlink"/>
            </a:solidFill>
            <a:round/>
            <a:headEnd/>
            <a:tailEnd/>
          </a:ln>
          <a:effectLst/>
        </p:spPr>
        <p:txBody>
          <a:bodyPr wrap="none" anchor="ctr"/>
          <a:lstStyle/>
          <a:p>
            <a:pPr>
              <a:defRPr/>
            </a:pPr>
            <a:endParaRPr lang="en-US" dirty="0"/>
          </a:p>
        </p:txBody>
      </p:sp>
      <p:pic>
        <p:nvPicPr>
          <p:cNvPr id="5126" name="Picture 32"/>
          <p:cNvPicPr>
            <a:picLocks noChangeAspect="1" noChangeArrowheads="1"/>
          </p:cNvPicPr>
          <p:nvPr userDrawn="1"/>
        </p:nvPicPr>
        <p:blipFill>
          <a:blip r:embed="rId14" cstate="print"/>
          <a:srcRect/>
          <a:stretch>
            <a:fillRect/>
          </a:stretch>
        </p:blipFill>
        <p:spPr bwMode="auto">
          <a:xfrm>
            <a:off x="381000" y="304800"/>
            <a:ext cx="8382000" cy="74613"/>
          </a:xfrm>
          <a:prstGeom prst="rect">
            <a:avLst/>
          </a:prstGeom>
          <a:noFill/>
          <a:ln w="9525">
            <a:noFill/>
            <a:miter lim="800000"/>
            <a:headEnd/>
            <a:tailEnd/>
          </a:ln>
        </p:spPr>
      </p:pic>
      <p:sp>
        <p:nvSpPr>
          <p:cNvPr id="1057" name="Text Box 33"/>
          <p:cNvSpPr txBox="1">
            <a:spLocks noChangeArrowheads="1"/>
          </p:cNvSpPr>
          <p:nvPr userDrawn="1"/>
        </p:nvSpPr>
        <p:spPr bwMode="auto">
          <a:xfrm>
            <a:off x="6858000" y="6340475"/>
            <a:ext cx="2286000" cy="517525"/>
          </a:xfrm>
          <a:prstGeom prst="rect">
            <a:avLst/>
          </a:prstGeom>
          <a:noFill/>
          <a:ln w="12700">
            <a:noFill/>
            <a:miter lim="800000"/>
            <a:headEnd/>
            <a:tailEnd/>
          </a:ln>
          <a:effectLst/>
        </p:spPr>
        <p:txBody>
          <a:bodyPr>
            <a:spAutoFit/>
          </a:bodyPr>
          <a:lstStyle/>
          <a:p>
            <a:pPr algn="ctr">
              <a:spcBef>
                <a:spcPct val="50000"/>
              </a:spcBef>
              <a:defRPr/>
            </a:pPr>
            <a:r>
              <a:rPr lang="en-US" sz="1400" b="1" i="1" dirty="0">
                <a:latin typeface="Arial" charset="0"/>
              </a:rPr>
              <a:t>Research Administration for Scientists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4.bin"/></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04800" y="5257800"/>
            <a:ext cx="9144000" cy="914400"/>
          </a:xfrm>
        </p:spPr>
        <p:txBody>
          <a:bodyPr/>
          <a:lstStyle/>
          <a:p>
            <a:pPr lvl="1" algn="ctr">
              <a:lnSpc>
                <a:spcPct val="75000"/>
              </a:lnSpc>
              <a:buFontTx/>
              <a:buNone/>
            </a:pPr>
            <a:r>
              <a:rPr lang="en-US" sz="2700" dirty="0">
                <a:latin typeface="Comic Sans MS" pitchFamily="66" charset="0"/>
              </a:rPr>
              <a:t>Tim </a:t>
            </a:r>
            <a:r>
              <a:rPr lang="en-US" sz="2700" dirty="0" err="1">
                <a:latin typeface="Comic Sans MS" pitchFamily="66" charset="0"/>
              </a:rPr>
              <a:t>Quigg</a:t>
            </a:r>
            <a:r>
              <a:rPr lang="en-US" sz="2700" dirty="0">
                <a:latin typeface="Comic Sans MS" pitchFamily="66" charset="0"/>
              </a:rPr>
              <a:t>, Lecturer and Associate Chair for Administration, Finance and Entrepreneurship Computer Science Department, UNC-Chapel Hill</a:t>
            </a:r>
          </a:p>
        </p:txBody>
      </p:sp>
      <p:sp>
        <p:nvSpPr>
          <p:cNvPr id="2051" name="Text Box 3"/>
          <p:cNvSpPr txBox="1">
            <a:spLocks noChangeArrowheads="1"/>
          </p:cNvSpPr>
          <p:nvPr/>
        </p:nvSpPr>
        <p:spPr bwMode="auto">
          <a:xfrm>
            <a:off x="457200" y="2556808"/>
            <a:ext cx="8229600" cy="1846659"/>
          </a:xfrm>
          <a:prstGeom prst="rect">
            <a:avLst/>
          </a:prstGeom>
          <a:solidFill>
            <a:srgbClr val="C00000"/>
          </a:solidFill>
          <a:ln>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smtClean="0">
                <a:solidFill>
                  <a:srgbClr val="FFFFFF"/>
                </a:solidFill>
                <a:latin typeface="Comic Sans MS" pitchFamily="66" charset="0"/>
              </a:rPr>
              <a:t>Human Subject Testing: History, Recent Cases, Informed Consent and Institutional Review Boards</a:t>
            </a:r>
            <a:endParaRPr lang="en-US" sz="3800" dirty="0">
              <a:solidFill>
                <a:srgbClr val="FFFFFF"/>
              </a:solidFill>
              <a:latin typeface="Comic Sans MS" pitchFamily="66" charset="0"/>
            </a:endParaRPr>
          </a:p>
        </p:txBody>
      </p:sp>
      <p:sp>
        <p:nvSpPr>
          <p:cNvPr id="6150" name="Rectangle 4"/>
          <p:cNvSpPr>
            <a:spLocks noGrp="1" noChangeArrowheads="1"/>
          </p:cNvSpPr>
          <p:nvPr>
            <p:ph type="title"/>
          </p:nvPr>
        </p:nvSpPr>
        <p:spPr>
          <a:xfrm>
            <a:off x="0" y="1524000"/>
            <a:ext cx="8991600" cy="12192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r>
              <a:rPr lang="en-US" sz="3800" b="1" dirty="0" smtClean="0">
                <a:latin typeface="Comic Sans MS" pitchFamily="66" charset="0"/>
              </a:rPr>
              <a:t/>
            </a:r>
            <a:br>
              <a:rPr lang="en-US" sz="3800" b="1" dirty="0" smtClean="0">
                <a:latin typeface="Comic Sans MS" pitchFamily="66" charset="0"/>
              </a:rPr>
            </a:br>
            <a:endParaRPr lang="en-US" sz="3800" b="1" i="1" dirty="0" smtClean="0">
              <a:solidFill>
                <a:schemeClr val="tx1"/>
              </a:solidFill>
              <a:latin typeface="Comic Sans MS" pitchFamily="66" charset="0"/>
            </a:endParaRPr>
          </a:p>
        </p:txBody>
      </p:sp>
      <p:pic>
        <p:nvPicPr>
          <p:cNvPr id="6151" name="Picture 5"/>
          <p:cNvPicPr>
            <a:picLocks noChangeAspect="1" noChangeArrowheads="1"/>
          </p:cNvPicPr>
          <p:nvPr/>
        </p:nvPicPr>
        <p:blipFill>
          <a:blip r:embed="rId3" cstate="print"/>
          <a:srcRect/>
          <a:stretch>
            <a:fillRect/>
          </a:stretch>
        </p:blipFill>
        <p:spPr bwMode="auto">
          <a:xfrm>
            <a:off x="381000" y="304800"/>
            <a:ext cx="8382000" cy="74613"/>
          </a:xfrm>
          <a:prstGeom prst="rect">
            <a:avLst/>
          </a:prstGeom>
          <a:noFill/>
          <a:ln w="9525">
            <a:noFill/>
            <a:miter lim="800000"/>
            <a:headEnd/>
            <a:tailEnd/>
          </a:ln>
        </p:spPr>
      </p:pic>
      <p:sp>
        <p:nvSpPr>
          <p:cNvPr id="6152"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228600" y="1828800"/>
            <a:ext cx="8458200" cy="4862870"/>
          </a:xfrm>
          <a:prstGeom prst="rect">
            <a:avLst/>
          </a:prstGeom>
          <a:noFill/>
          <a:ln w="9525">
            <a:noFill/>
            <a:miter lim="800000"/>
            <a:headEnd/>
            <a:tailEnd/>
          </a:ln>
        </p:spPr>
        <p:txBody>
          <a:bodyPr>
            <a:spAutoFit/>
          </a:bodyPr>
          <a:lstStyle/>
          <a:p>
            <a:pPr algn="ctr">
              <a:spcBef>
                <a:spcPct val="50000"/>
              </a:spcBef>
              <a:defRPr/>
            </a:pPr>
            <a:r>
              <a:rPr lang="en-US" sz="2400" b="1" dirty="0">
                <a:solidFill>
                  <a:schemeClr val="bg1">
                    <a:lumMod val="25000"/>
                  </a:schemeClr>
                </a:solidFill>
                <a:latin typeface="Comic Sans MS" pitchFamily="66" charset="0"/>
              </a:rPr>
              <a:t>Permissible Medical Experiments </a:t>
            </a:r>
          </a:p>
          <a:p>
            <a:pPr>
              <a:lnSpc>
                <a:spcPct val="125000"/>
              </a:lnSpc>
              <a:spcBef>
                <a:spcPct val="50000"/>
              </a:spcBef>
              <a:defRPr/>
            </a:pPr>
            <a:r>
              <a:rPr lang="en-US" sz="2200" dirty="0">
                <a:latin typeface="Comic Sans MS" pitchFamily="66" charset="0"/>
              </a:rPr>
              <a:t>The great weight of the evidence before us is to the effect that certain types of medical experiments on human beings, when kept within </a:t>
            </a:r>
            <a:r>
              <a:rPr lang="en-US" sz="2200" u="sng" dirty="0">
                <a:solidFill>
                  <a:schemeClr val="bg1">
                    <a:lumMod val="25000"/>
                  </a:schemeClr>
                </a:solidFill>
                <a:latin typeface="Comic Sans MS" pitchFamily="66" charset="0"/>
              </a:rPr>
              <a:t>reasonably well-defined bounds</a:t>
            </a:r>
            <a:r>
              <a:rPr lang="en-US" sz="2200" dirty="0">
                <a:latin typeface="Comic Sans MS" pitchFamily="66" charset="0"/>
              </a:rPr>
              <a:t>, conform to the ethics of the medical profession generally. The protagonists of the practice of human experimentation justify their views on the basis that such experiments yield results for the good of society that are unprocurable by other methods or means of study. All agree, however, that certain basic principles must be observed in order to satisfy moral, ethical and legal concepts:</a:t>
            </a:r>
          </a:p>
        </p:txBody>
      </p:sp>
      <p:sp>
        <p:nvSpPr>
          <p:cNvPr id="4" name="Text Box 5"/>
          <p:cNvSpPr txBox="1">
            <a:spLocks noChangeArrowheads="1"/>
          </p:cNvSpPr>
          <p:nvPr/>
        </p:nvSpPr>
        <p:spPr bwMode="auto">
          <a:xfrm>
            <a:off x="228600" y="3048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228600" y="1828800"/>
            <a:ext cx="8458200" cy="4862870"/>
          </a:xfrm>
          <a:prstGeom prst="rect">
            <a:avLst/>
          </a:prstGeom>
          <a:noFill/>
          <a:ln w="9525">
            <a:noFill/>
            <a:miter lim="800000"/>
            <a:headEnd/>
            <a:tailEnd/>
          </a:ln>
        </p:spPr>
        <p:txBody>
          <a:bodyPr>
            <a:spAutoFit/>
          </a:bodyPr>
          <a:lstStyle/>
          <a:p>
            <a:pPr algn="ctr">
              <a:spcBef>
                <a:spcPct val="50000"/>
              </a:spcBef>
              <a:defRPr/>
            </a:pPr>
            <a:r>
              <a:rPr lang="en-US" sz="2400" b="1" dirty="0">
                <a:solidFill>
                  <a:schemeClr val="bg1">
                    <a:lumMod val="25000"/>
                  </a:schemeClr>
                </a:solidFill>
                <a:latin typeface="Comic Sans MS" pitchFamily="66" charset="0"/>
              </a:rPr>
              <a:t>Permissible Medical Experiments </a:t>
            </a:r>
          </a:p>
          <a:p>
            <a:pPr>
              <a:lnSpc>
                <a:spcPct val="125000"/>
              </a:lnSpc>
              <a:spcBef>
                <a:spcPct val="50000"/>
              </a:spcBef>
              <a:defRPr/>
            </a:pPr>
            <a:r>
              <a:rPr lang="en-US" sz="2200" dirty="0">
                <a:latin typeface="Comic Sans MS" pitchFamily="66" charset="0"/>
              </a:rPr>
              <a:t>The great weight of the evidence before us is to the effect that certain types of medical experiments on human beings, when kept within reasonably well-defined bounds, </a:t>
            </a:r>
            <a:r>
              <a:rPr lang="en-US" sz="2200" u="sng" dirty="0">
                <a:solidFill>
                  <a:schemeClr val="bg1">
                    <a:lumMod val="25000"/>
                  </a:schemeClr>
                </a:solidFill>
                <a:latin typeface="Comic Sans MS" pitchFamily="66" charset="0"/>
              </a:rPr>
              <a:t>conform to the ethics of the medical profession</a:t>
            </a:r>
            <a:r>
              <a:rPr lang="en-US" sz="2200" dirty="0">
                <a:solidFill>
                  <a:schemeClr val="bg1">
                    <a:lumMod val="25000"/>
                  </a:schemeClr>
                </a:solidFill>
                <a:latin typeface="Comic Sans MS" pitchFamily="66" charset="0"/>
              </a:rPr>
              <a:t> </a:t>
            </a:r>
            <a:r>
              <a:rPr lang="en-US" sz="2200" dirty="0">
                <a:latin typeface="Comic Sans MS" pitchFamily="66" charset="0"/>
              </a:rPr>
              <a:t>generally. The protagonists of the practice of human experimentation justify their views on the basis that such experiments yield results for the good of society that are unprocurable by other methods or means of study. All agree, however, that certain basic principles must be observed in order to satisfy moral, ethical and legal concepts:</a:t>
            </a:r>
          </a:p>
        </p:txBody>
      </p:sp>
      <p:sp>
        <p:nvSpPr>
          <p:cNvPr id="4" name="Text Box 5"/>
          <p:cNvSpPr txBox="1">
            <a:spLocks noChangeArrowheads="1"/>
          </p:cNvSpPr>
          <p:nvPr/>
        </p:nvSpPr>
        <p:spPr bwMode="auto">
          <a:xfrm>
            <a:off x="228600" y="3048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228600" y="1828800"/>
            <a:ext cx="8458200" cy="4862870"/>
          </a:xfrm>
          <a:prstGeom prst="rect">
            <a:avLst/>
          </a:prstGeom>
          <a:noFill/>
          <a:ln w="9525">
            <a:noFill/>
            <a:miter lim="800000"/>
            <a:headEnd/>
            <a:tailEnd/>
          </a:ln>
        </p:spPr>
        <p:txBody>
          <a:bodyPr>
            <a:spAutoFit/>
          </a:bodyPr>
          <a:lstStyle/>
          <a:p>
            <a:pPr algn="ctr">
              <a:spcBef>
                <a:spcPct val="50000"/>
              </a:spcBef>
              <a:defRPr/>
            </a:pPr>
            <a:r>
              <a:rPr lang="en-US" sz="2400" b="1" dirty="0">
                <a:solidFill>
                  <a:schemeClr val="bg1">
                    <a:lumMod val="25000"/>
                  </a:schemeClr>
                </a:solidFill>
                <a:latin typeface="Comic Sans MS" pitchFamily="66" charset="0"/>
              </a:rPr>
              <a:t>Permissible Medical Experiments </a:t>
            </a:r>
          </a:p>
          <a:p>
            <a:pPr>
              <a:lnSpc>
                <a:spcPct val="125000"/>
              </a:lnSpc>
              <a:spcBef>
                <a:spcPct val="50000"/>
              </a:spcBef>
              <a:defRPr/>
            </a:pPr>
            <a:r>
              <a:rPr lang="en-US" sz="2200" dirty="0">
                <a:latin typeface="Comic Sans MS" pitchFamily="66" charset="0"/>
              </a:rPr>
              <a:t>The great weight of the evidence before us is to the effect that certain types of medical experiments on human beings, when kept within reasonably well-defined bounds, conform to the ethics of the medical profession generally. The protagonists of the practice of human experimentation justify their views on the basis that such experiments </a:t>
            </a:r>
            <a:r>
              <a:rPr lang="en-US" sz="2200" u="sng" dirty="0">
                <a:solidFill>
                  <a:schemeClr val="bg1">
                    <a:lumMod val="25000"/>
                  </a:schemeClr>
                </a:solidFill>
                <a:latin typeface="Comic Sans MS" pitchFamily="66" charset="0"/>
              </a:rPr>
              <a:t>yield results for the good of society</a:t>
            </a:r>
            <a:r>
              <a:rPr lang="en-US" sz="2200" dirty="0">
                <a:solidFill>
                  <a:schemeClr val="accent6">
                    <a:lumMod val="50000"/>
                  </a:schemeClr>
                </a:solidFill>
                <a:latin typeface="Comic Sans MS" pitchFamily="66" charset="0"/>
              </a:rPr>
              <a:t> </a:t>
            </a:r>
            <a:r>
              <a:rPr lang="en-US" sz="2200" dirty="0">
                <a:latin typeface="Comic Sans MS" pitchFamily="66" charset="0"/>
              </a:rPr>
              <a:t>that are unprocurable by other methods or means of study. All agree, however, that certain basic principles must be observed in order to satisfy moral, ethical and legal concepts:</a:t>
            </a:r>
          </a:p>
        </p:txBody>
      </p:sp>
      <p:sp>
        <p:nvSpPr>
          <p:cNvPr id="4" name="Text Box 5"/>
          <p:cNvSpPr txBox="1">
            <a:spLocks noChangeArrowheads="1"/>
          </p:cNvSpPr>
          <p:nvPr/>
        </p:nvSpPr>
        <p:spPr bwMode="auto">
          <a:xfrm>
            <a:off x="228600" y="3048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228600" y="1828800"/>
            <a:ext cx="8458200" cy="4862870"/>
          </a:xfrm>
          <a:prstGeom prst="rect">
            <a:avLst/>
          </a:prstGeom>
          <a:noFill/>
          <a:ln w="9525">
            <a:noFill/>
            <a:miter lim="800000"/>
            <a:headEnd/>
            <a:tailEnd/>
          </a:ln>
        </p:spPr>
        <p:txBody>
          <a:bodyPr>
            <a:spAutoFit/>
          </a:bodyPr>
          <a:lstStyle/>
          <a:p>
            <a:pPr algn="ctr">
              <a:spcBef>
                <a:spcPct val="50000"/>
              </a:spcBef>
              <a:defRPr/>
            </a:pPr>
            <a:r>
              <a:rPr lang="en-US" sz="2400" b="1" dirty="0">
                <a:solidFill>
                  <a:schemeClr val="bg1">
                    <a:lumMod val="25000"/>
                  </a:schemeClr>
                </a:solidFill>
                <a:latin typeface="Comic Sans MS" pitchFamily="66" charset="0"/>
              </a:rPr>
              <a:t>Permissible Medical Experiments </a:t>
            </a:r>
          </a:p>
          <a:p>
            <a:pPr>
              <a:lnSpc>
                <a:spcPct val="125000"/>
              </a:lnSpc>
              <a:spcBef>
                <a:spcPct val="50000"/>
              </a:spcBef>
              <a:defRPr/>
            </a:pPr>
            <a:r>
              <a:rPr lang="en-US" sz="2200" dirty="0">
                <a:latin typeface="Comic Sans MS" pitchFamily="66" charset="0"/>
              </a:rPr>
              <a:t>The great weight of the evidence before us is to the effect that certain types of medical experiments on human beings, when kept within reasonably well-defined bounds, conform to the ethics of the medical profession generally. The protagonists of the practice of human experimentation justify their views on the basis that such experiments yield results for the good of society </a:t>
            </a:r>
            <a:r>
              <a:rPr lang="en-US" sz="2200" u="sng" dirty="0">
                <a:solidFill>
                  <a:schemeClr val="bg1">
                    <a:lumMod val="25000"/>
                  </a:schemeClr>
                </a:solidFill>
                <a:latin typeface="Comic Sans MS" pitchFamily="66" charset="0"/>
              </a:rPr>
              <a:t>that are unprocurable by other methods or means of study</a:t>
            </a:r>
            <a:r>
              <a:rPr lang="en-US" sz="2200" dirty="0">
                <a:solidFill>
                  <a:schemeClr val="bg1">
                    <a:lumMod val="25000"/>
                  </a:schemeClr>
                </a:solidFill>
                <a:latin typeface="Comic Sans MS" pitchFamily="66" charset="0"/>
              </a:rPr>
              <a:t>. </a:t>
            </a:r>
            <a:r>
              <a:rPr lang="en-US" sz="2200" dirty="0">
                <a:latin typeface="Comic Sans MS" pitchFamily="66" charset="0"/>
              </a:rPr>
              <a:t>All agree, however, that certain basic principles must be observed in order to satisfy moral, ethical and legal concepts:</a:t>
            </a:r>
          </a:p>
        </p:txBody>
      </p:sp>
      <p:sp>
        <p:nvSpPr>
          <p:cNvPr id="4" name="Text Box 5"/>
          <p:cNvSpPr txBox="1">
            <a:spLocks noChangeArrowheads="1"/>
          </p:cNvSpPr>
          <p:nvPr/>
        </p:nvSpPr>
        <p:spPr bwMode="auto">
          <a:xfrm>
            <a:off x="228600" y="3048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76200" y="2362200"/>
            <a:ext cx="7848600" cy="584775"/>
          </a:xfrm>
          <a:prstGeom prst="rect">
            <a:avLst/>
          </a:prstGeom>
          <a:noFill/>
          <a:ln w="9525">
            <a:noFill/>
            <a:miter lim="800000"/>
            <a:headEnd/>
            <a:tailEnd/>
          </a:ln>
        </p:spPr>
        <p:txBody>
          <a:bodyPr wrap="square">
            <a:spAutoFit/>
          </a:bodyPr>
          <a:lstStyle/>
          <a:p>
            <a:pPr>
              <a:spcBef>
                <a:spcPct val="50000"/>
              </a:spcBef>
            </a:pPr>
            <a:r>
              <a:rPr lang="en-US" sz="3200" dirty="0">
                <a:latin typeface="Comic Sans MS" pitchFamily="66" charset="0"/>
              </a:rPr>
              <a:t>The </a:t>
            </a:r>
            <a:r>
              <a:rPr lang="en-US" sz="3200" u="sng" dirty="0">
                <a:latin typeface="Comic Sans MS" pitchFamily="66" charset="0"/>
              </a:rPr>
              <a:t>beginning</a:t>
            </a:r>
            <a:r>
              <a:rPr lang="en-US" sz="3200" dirty="0">
                <a:latin typeface="Comic Sans MS" pitchFamily="66" charset="0"/>
              </a:rPr>
              <a:t> of a definition</a:t>
            </a:r>
            <a:r>
              <a:rPr lang="en-US" sz="2800" dirty="0">
                <a:latin typeface="Comic Sans MS" pitchFamily="66" charset="0"/>
              </a:rPr>
              <a:t>:</a:t>
            </a:r>
          </a:p>
        </p:txBody>
      </p:sp>
      <p:sp>
        <p:nvSpPr>
          <p:cNvPr id="10244" name="Text Box 6"/>
          <p:cNvSpPr txBox="1">
            <a:spLocks noChangeArrowheads="1"/>
          </p:cNvSpPr>
          <p:nvPr/>
        </p:nvSpPr>
        <p:spPr bwMode="auto">
          <a:xfrm>
            <a:off x="381000" y="2946975"/>
            <a:ext cx="8763000" cy="2419124"/>
          </a:xfrm>
          <a:prstGeom prst="rect">
            <a:avLst/>
          </a:prstGeom>
          <a:noFill/>
          <a:ln w="9525">
            <a:noFill/>
            <a:miter lim="800000"/>
            <a:headEnd/>
            <a:tailEnd/>
          </a:ln>
        </p:spPr>
        <p:txBody>
          <a:bodyPr wrap="square">
            <a:spAutoFit/>
          </a:bodyPr>
          <a:lstStyle/>
          <a:p>
            <a:pPr marL="457200" indent="-457200">
              <a:spcBef>
                <a:spcPct val="10000"/>
              </a:spcBef>
              <a:buFont typeface="Wingdings" pitchFamily="2" charset="2"/>
              <a:buChar char="ü"/>
              <a:defRPr/>
            </a:pPr>
            <a:r>
              <a:rPr lang="en-US" sz="2800" dirty="0" smtClean="0">
                <a:solidFill>
                  <a:srgbClr val="C00000"/>
                </a:solidFill>
                <a:latin typeface="Comic Sans MS" pitchFamily="66" charset="0"/>
              </a:rPr>
              <a:t> reasonably </a:t>
            </a:r>
            <a:r>
              <a:rPr lang="en-US" sz="2800" dirty="0">
                <a:solidFill>
                  <a:srgbClr val="C00000"/>
                </a:solidFill>
                <a:latin typeface="Comic Sans MS" pitchFamily="66" charset="0"/>
              </a:rPr>
              <a:t>well-defined bounds</a:t>
            </a:r>
          </a:p>
          <a:p>
            <a:pPr marL="457200" indent="-457200">
              <a:spcBef>
                <a:spcPct val="10000"/>
              </a:spcBef>
              <a:buFont typeface="Wingdings" pitchFamily="2" charset="2"/>
              <a:buChar char="ü"/>
              <a:defRPr/>
            </a:pPr>
            <a:r>
              <a:rPr lang="en-US" sz="2800" dirty="0">
                <a:solidFill>
                  <a:srgbClr val="C00000"/>
                </a:solidFill>
                <a:latin typeface="Comic Sans MS" pitchFamily="66" charset="0"/>
              </a:rPr>
              <a:t> </a:t>
            </a:r>
            <a:r>
              <a:rPr lang="en-US" sz="2800" dirty="0" smtClean="0">
                <a:solidFill>
                  <a:srgbClr val="C00000"/>
                </a:solidFill>
                <a:latin typeface="Comic Sans MS" pitchFamily="66" charset="0"/>
              </a:rPr>
              <a:t>conform to the ethics </a:t>
            </a:r>
            <a:r>
              <a:rPr lang="en-US" sz="2800" dirty="0">
                <a:solidFill>
                  <a:srgbClr val="C00000"/>
                </a:solidFill>
                <a:latin typeface="Comic Sans MS" pitchFamily="66" charset="0"/>
              </a:rPr>
              <a:t>of the </a:t>
            </a:r>
            <a:r>
              <a:rPr lang="en-US" sz="2800" dirty="0" smtClean="0">
                <a:solidFill>
                  <a:srgbClr val="C00000"/>
                </a:solidFill>
                <a:latin typeface="Comic Sans MS" pitchFamily="66" charset="0"/>
              </a:rPr>
              <a:t>medical profession</a:t>
            </a:r>
            <a:endParaRPr lang="en-US" sz="2800" dirty="0">
              <a:solidFill>
                <a:srgbClr val="C00000"/>
              </a:solidFill>
              <a:latin typeface="Comic Sans MS" pitchFamily="66" charset="0"/>
            </a:endParaRPr>
          </a:p>
          <a:p>
            <a:pPr marL="457200" indent="-457200">
              <a:spcBef>
                <a:spcPct val="10000"/>
              </a:spcBef>
              <a:buFont typeface="Wingdings" pitchFamily="2" charset="2"/>
              <a:buChar char="ü"/>
              <a:defRPr/>
            </a:pPr>
            <a:r>
              <a:rPr lang="en-US" sz="2800" dirty="0">
                <a:solidFill>
                  <a:srgbClr val="C00000"/>
                </a:solidFill>
                <a:latin typeface="Comic Sans MS" pitchFamily="66" charset="0"/>
              </a:rPr>
              <a:t> yield results for the good of society</a:t>
            </a:r>
          </a:p>
          <a:p>
            <a:pPr marL="457200" indent="-457200">
              <a:spcBef>
                <a:spcPct val="10000"/>
              </a:spcBef>
              <a:buFont typeface="Wingdings" pitchFamily="2" charset="2"/>
              <a:buChar char="ü"/>
              <a:defRPr/>
            </a:pPr>
            <a:r>
              <a:rPr lang="en-US" sz="2800" dirty="0">
                <a:solidFill>
                  <a:srgbClr val="C00000"/>
                </a:solidFill>
                <a:latin typeface="Comic Sans MS" pitchFamily="66" charset="0"/>
              </a:rPr>
              <a:t> these results are unprocurable by other</a:t>
            </a:r>
          </a:p>
          <a:p>
            <a:pPr>
              <a:spcBef>
                <a:spcPct val="10000"/>
              </a:spcBef>
              <a:defRPr/>
            </a:pPr>
            <a:r>
              <a:rPr lang="en-US" sz="2800" dirty="0">
                <a:solidFill>
                  <a:srgbClr val="C00000"/>
                </a:solidFill>
                <a:latin typeface="Comic Sans MS" pitchFamily="66" charset="0"/>
              </a:rPr>
              <a:t> </a:t>
            </a:r>
            <a:r>
              <a:rPr lang="en-US" sz="2800" dirty="0" smtClean="0">
                <a:solidFill>
                  <a:srgbClr val="C00000"/>
                </a:solidFill>
                <a:latin typeface="Comic Sans MS" pitchFamily="66" charset="0"/>
              </a:rPr>
              <a:t>    methods </a:t>
            </a:r>
            <a:r>
              <a:rPr lang="en-US" sz="2800" dirty="0">
                <a:solidFill>
                  <a:srgbClr val="C00000"/>
                </a:solidFill>
                <a:latin typeface="Comic Sans MS" pitchFamily="66" charset="0"/>
              </a:rPr>
              <a:t>or means of study</a:t>
            </a:r>
          </a:p>
        </p:txBody>
      </p:sp>
      <p:sp>
        <p:nvSpPr>
          <p:cNvPr id="5" name="TextBox 4"/>
          <p:cNvSpPr txBox="1">
            <a:spLocks noChangeArrowheads="1"/>
          </p:cNvSpPr>
          <p:nvPr/>
        </p:nvSpPr>
        <p:spPr bwMode="auto">
          <a:xfrm>
            <a:off x="152400" y="5638800"/>
            <a:ext cx="8839200" cy="707886"/>
          </a:xfrm>
          <a:prstGeom prst="rect">
            <a:avLst/>
          </a:prstGeom>
          <a:noFill/>
          <a:ln w="9525">
            <a:noFill/>
            <a:miter lim="800000"/>
            <a:headEnd/>
            <a:tailEnd/>
          </a:ln>
        </p:spPr>
        <p:txBody>
          <a:bodyPr wrap="square">
            <a:spAutoFit/>
          </a:bodyPr>
          <a:lstStyle/>
          <a:p>
            <a:pPr algn="ctr"/>
            <a:r>
              <a:rPr lang="en-US" sz="4000" dirty="0" smtClean="0">
                <a:solidFill>
                  <a:schemeClr val="bg1">
                    <a:lumMod val="25000"/>
                  </a:schemeClr>
                </a:solidFill>
                <a:latin typeface="Comic Sans MS" pitchFamily="66" charset="0"/>
              </a:rPr>
              <a:t>Is this enough</a:t>
            </a:r>
            <a:r>
              <a:rPr lang="en-US" sz="4000" dirty="0">
                <a:solidFill>
                  <a:schemeClr val="bg1">
                    <a:lumMod val="25000"/>
                  </a:schemeClr>
                </a:solidFill>
                <a:latin typeface="Comic Sans MS" pitchFamily="66" charset="0"/>
              </a:rPr>
              <a:t>?  Anything missing?</a:t>
            </a:r>
          </a:p>
        </p:txBody>
      </p:sp>
      <p:sp>
        <p:nvSpPr>
          <p:cNvPr id="6" name="Oval 5"/>
          <p:cNvSpPr/>
          <p:nvPr/>
        </p:nvSpPr>
        <p:spPr bwMode="auto">
          <a:xfrm>
            <a:off x="457200" y="457200"/>
            <a:ext cx="8153400" cy="1524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4000" dirty="0">
                <a:solidFill>
                  <a:srgbClr val="FFFFFF"/>
                </a:solidFill>
                <a:effectLst>
                  <a:outerShdw blurRad="38100" dist="38100" dir="2700000" algn="tl">
                    <a:srgbClr val="000000">
                      <a:alpha val="43137"/>
                    </a:srgbClr>
                  </a:outerShdw>
                </a:effectLst>
                <a:latin typeface="Comic Sans MS" pitchFamily="66" charset="0"/>
              </a:rPr>
              <a:t>Permissible Medical Experiments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76200" y="1470422"/>
            <a:ext cx="8915400" cy="5539978"/>
          </a:xfrm>
          <a:prstGeom prst="rect">
            <a:avLst/>
          </a:prstGeom>
          <a:noFill/>
          <a:ln w="9525">
            <a:noFill/>
            <a:miter lim="800000"/>
            <a:headEnd/>
            <a:tailEnd/>
          </a:ln>
        </p:spPr>
        <p:txBody>
          <a:bodyPr>
            <a:spAutoFit/>
          </a:bodyPr>
          <a:lstStyle/>
          <a:p>
            <a:pPr algn="ctr">
              <a:spcBef>
                <a:spcPct val="50000"/>
              </a:spcBef>
              <a:tabLst>
                <a:tab pos="681038" algn="l"/>
              </a:tabLst>
              <a:defRPr/>
            </a:pPr>
            <a:r>
              <a:rPr lang="en-US" sz="2400" b="1" dirty="0">
                <a:solidFill>
                  <a:schemeClr val="bg1">
                    <a:lumMod val="25000"/>
                  </a:schemeClr>
                </a:solidFill>
                <a:latin typeface="Comic Sans MS" pitchFamily="66" charset="0"/>
              </a:rPr>
              <a:t>The voluntary informed consent of the human subject is absolutely essential.</a:t>
            </a:r>
            <a:r>
              <a:rPr lang="en-US" sz="2400" dirty="0">
                <a:solidFill>
                  <a:schemeClr val="bg1">
                    <a:lumMod val="25000"/>
                  </a:schemeClr>
                </a:solidFill>
                <a:latin typeface="Comic Sans MS" pitchFamily="66" charset="0"/>
              </a:rPr>
              <a:t> </a:t>
            </a:r>
          </a:p>
          <a:p>
            <a:pPr>
              <a:spcBef>
                <a:spcPct val="50000"/>
              </a:spcBef>
              <a:tabLst>
                <a:tab pos="681038" algn="l"/>
              </a:tabLst>
              <a:defRPr/>
            </a:pPr>
            <a:endParaRPr lang="en-US" sz="400" dirty="0">
              <a:solidFill>
                <a:srgbClr val="1C9903"/>
              </a:solidFill>
              <a:latin typeface="Comic Sans MS" pitchFamily="66" charset="0"/>
            </a:endParaRPr>
          </a:p>
          <a:p>
            <a:pPr>
              <a:spcBef>
                <a:spcPct val="50000"/>
              </a:spcBef>
              <a:tabLst>
                <a:tab pos="681038" algn="l"/>
              </a:tabLst>
              <a:defRPr/>
            </a:pPr>
            <a:r>
              <a:rPr lang="en-US" sz="2000" dirty="0">
                <a:latin typeface="Comic Sans MS" pitchFamily="66" charset="0"/>
              </a:rPr>
              <a:t>This means that the person involved should have</a:t>
            </a:r>
            <a:r>
              <a:rPr lang="en-US" sz="2000" dirty="0">
                <a:solidFill>
                  <a:schemeClr val="bg1">
                    <a:lumMod val="25000"/>
                  </a:schemeClr>
                </a:solidFill>
                <a:latin typeface="Comic Sans MS" pitchFamily="66" charset="0"/>
              </a:rPr>
              <a:t> </a:t>
            </a:r>
            <a:r>
              <a:rPr lang="en-US" sz="2000" u="sng" dirty="0">
                <a:solidFill>
                  <a:schemeClr val="bg1">
                    <a:lumMod val="25000"/>
                  </a:schemeClr>
                </a:solidFill>
                <a:latin typeface="Comic Sans MS" pitchFamily="66" charset="0"/>
              </a:rPr>
              <a:t>legal capacity to give consent</a:t>
            </a:r>
            <a:r>
              <a:rPr lang="en-US" sz="2000" dirty="0">
                <a:latin typeface="Comic Sans MS" pitchFamily="66" charset="0"/>
              </a:rPr>
              <a:t>; should be so situated as to be able to exercise free power of choice, without the intervention of any element of force, fraud, deceit, duress, over-reaching, or other ulterior form of constraint or coercion; and should have sufficient knowledge and comprehension</a:t>
            </a:r>
            <a:r>
              <a:rPr lang="en-US" sz="2000" dirty="0">
                <a:solidFill>
                  <a:srgbClr val="1C9903"/>
                </a:solidFill>
                <a:latin typeface="Comic Sans MS" pitchFamily="66" charset="0"/>
              </a:rPr>
              <a:t> </a:t>
            </a:r>
            <a:r>
              <a:rPr lang="en-US" sz="2000" dirty="0">
                <a:latin typeface="Comic Sans MS" pitchFamily="66" charset="0"/>
              </a:rPr>
              <a:t>of the elements of the subject matter involved as to enable him to make an understanding and enlightened decision. This latter element requires that before the acceptance of an affirmative decision by the experimental subject there should be made known to him the nature, duration, and purpose of the experiment; the method and means by which it is to be conducted; all inconveniences and hazards reasonably to be expected; and the effects upon his health or person which may possibly come from his participation in the experiment. </a:t>
            </a:r>
          </a:p>
          <a:p>
            <a:pPr>
              <a:spcBef>
                <a:spcPct val="50000"/>
              </a:spcBef>
              <a:tabLst>
                <a:tab pos="681038" algn="l"/>
              </a:tabLst>
              <a:defRPr/>
            </a:pPr>
            <a:endParaRPr lang="en-US" sz="2000" dirty="0">
              <a:latin typeface="Comic Sans MS" pitchFamily="66" charset="0"/>
            </a:endParaRPr>
          </a:p>
        </p:txBody>
      </p:sp>
      <p:sp>
        <p:nvSpPr>
          <p:cNvPr id="4" name="Text Box 5"/>
          <p:cNvSpPr txBox="1">
            <a:spLocks noChangeArrowheads="1"/>
          </p:cNvSpPr>
          <p:nvPr/>
        </p:nvSpPr>
        <p:spPr bwMode="auto">
          <a:xfrm>
            <a:off x="228600" y="1524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76200" y="1470422"/>
            <a:ext cx="8915400" cy="5539978"/>
          </a:xfrm>
          <a:prstGeom prst="rect">
            <a:avLst/>
          </a:prstGeom>
          <a:noFill/>
          <a:ln w="9525">
            <a:noFill/>
            <a:miter lim="800000"/>
            <a:headEnd/>
            <a:tailEnd/>
          </a:ln>
        </p:spPr>
        <p:txBody>
          <a:bodyPr>
            <a:spAutoFit/>
          </a:bodyPr>
          <a:lstStyle/>
          <a:p>
            <a:pPr algn="ctr">
              <a:spcBef>
                <a:spcPct val="50000"/>
              </a:spcBef>
              <a:tabLst>
                <a:tab pos="681038" algn="l"/>
              </a:tabLst>
              <a:defRPr/>
            </a:pPr>
            <a:r>
              <a:rPr lang="en-US" sz="2400" b="1" dirty="0">
                <a:solidFill>
                  <a:schemeClr val="bg1">
                    <a:lumMod val="25000"/>
                  </a:schemeClr>
                </a:solidFill>
                <a:latin typeface="Comic Sans MS" pitchFamily="66" charset="0"/>
              </a:rPr>
              <a:t>The voluntary informed consent of the human subject is absolutely essential.</a:t>
            </a:r>
            <a:r>
              <a:rPr lang="en-US" sz="2400" dirty="0">
                <a:solidFill>
                  <a:schemeClr val="bg1">
                    <a:lumMod val="25000"/>
                  </a:schemeClr>
                </a:solidFill>
                <a:latin typeface="Comic Sans MS" pitchFamily="66" charset="0"/>
              </a:rPr>
              <a:t> </a:t>
            </a:r>
          </a:p>
          <a:p>
            <a:pPr>
              <a:spcBef>
                <a:spcPct val="50000"/>
              </a:spcBef>
              <a:tabLst>
                <a:tab pos="681038" algn="l"/>
              </a:tabLst>
              <a:defRPr/>
            </a:pPr>
            <a:endParaRPr lang="en-US" sz="400" dirty="0">
              <a:solidFill>
                <a:srgbClr val="1C9903"/>
              </a:solidFill>
              <a:latin typeface="Comic Sans MS" pitchFamily="66" charset="0"/>
            </a:endParaRPr>
          </a:p>
          <a:p>
            <a:pPr>
              <a:spcBef>
                <a:spcPct val="50000"/>
              </a:spcBef>
              <a:tabLst>
                <a:tab pos="681038" algn="l"/>
              </a:tabLst>
              <a:defRPr/>
            </a:pPr>
            <a:r>
              <a:rPr lang="en-US" sz="2000" dirty="0">
                <a:latin typeface="Comic Sans MS" pitchFamily="66" charset="0"/>
              </a:rPr>
              <a:t>This means that the person involved should have</a:t>
            </a:r>
            <a:r>
              <a:rPr lang="en-US" sz="2000" dirty="0">
                <a:solidFill>
                  <a:schemeClr val="bg1">
                    <a:lumMod val="25000"/>
                  </a:schemeClr>
                </a:solidFill>
                <a:latin typeface="Comic Sans MS" pitchFamily="66" charset="0"/>
              </a:rPr>
              <a:t> legal capacity to give consent</a:t>
            </a:r>
            <a:r>
              <a:rPr lang="en-US" sz="2000" dirty="0">
                <a:latin typeface="Comic Sans MS" pitchFamily="66" charset="0"/>
              </a:rPr>
              <a:t>; should be so situated as to be able </a:t>
            </a:r>
            <a:r>
              <a:rPr lang="en-US" sz="2000" u="sng" dirty="0">
                <a:solidFill>
                  <a:schemeClr val="bg1">
                    <a:lumMod val="25000"/>
                  </a:schemeClr>
                </a:solidFill>
                <a:latin typeface="Comic Sans MS" pitchFamily="66" charset="0"/>
              </a:rPr>
              <a:t>to exercise free power of choice</a:t>
            </a:r>
            <a:r>
              <a:rPr lang="en-US" sz="2000" dirty="0">
                <a:latin typeface="Comic Sans MS" pitchFamily="66" charset="0"/>
              </a:rPr>
              <a:t>, without the intervention of any element of force, fraud, deceit, duress, over-reaching, or other ulterior form of constraint or coercion; and should have sufficient knowledge and comprehension</a:t>
            </a:r>
            <a:r>
              <a:rPr lang="en-US" sz="2000" dirty="0">
                <a:solidFill>
                  <a:srgbClr val="1C9903"/>
                </a:solidFill>
                <a:latin typeface="Comic Sans MS" pitchFamily="66" charset="0"/>
              </a:rPr>
              <a:t> </a:t>
            </a:r>
            <a:r>
              <a:rPr lang="en-US" sz="2000" dirty="0">
                <a:latin typeface="Comic Sans MS" pitchFamily="66" charset="0"/>
              </a:rPr>
              <a:t>of the elements of the subject matter involved as to enable him to make an understanding and enlightened decision. This latter element requires that before the acceptance of an affirmative decision by the experimental subject there should be made known to him the nature, duration, and purpose of the experiment; the method and means by which it is to be conducted; all inconveniences and hazards reasonably to be expected; and the effects upon his health or person which may possibly come from his participation in the experiment. </a:t>
            </a:r>
          </a:p>
          <a:p>
            <a:pPr>
              <a:spcBef>
                <a:spcPct val="50000"/>
              </a:spcBef>
              <a:tabLst>
                <a:tab pos="681038" algn="l"/>
              </a:tabLst>
              <a:defRPr/>
            </a:pPr>
            <a:endParaRPr lang="en-US" sz="2000" dirty="0">
              <a:latin typeface="Comic Sans MS" pitchFamily="66" charset="0"/>
            </a:endParaRPr>
          </a:p>
        </p:txBody>
      </p:sp>
      <p:sp>
        <p:nvSpPr>
          <p:cNvPr id="4" name="Text Box 5"/>
          <p:cNvSpPr txBox="1">
            <a:spLocks noChangeArrowheads="1"/>
          </p:cNvSpPr>
          <p:nvPr/>
        </p:nvSpPr>
        <p:spPr bwMode="auto">
          <a:xfrm>
            <a:off x="228600" y="1524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extLst>
      <p:ext uri="{BB962C8B-B14F-4D97-AF65-F5344CB8AC3E}">
        <p14:creationId xmlns:p14="http://schemas.microsoft.com/office/powerpoint/2010/main" val="275169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76200" y="1470422"/>
            <a:ext cx="8915400" cy="5539978"/>
          </a:xfrm>
          <a:prstGeom prst="rect">
            <a:avLst/>
          </a:prstGeom>
          <a:noFill/>
          <a:ln w="9525">
            <a:noFill/>
            <a:miter lim="800000"/>
            <a:headEnd/>
            <a:tailEnd/>
          </a:ln>
        </p:spPr>
        <p:txBody>
          <a:bodyPr>
            <a:spAutoFit/>
          </a:bodyPr>
          <a:lstStyle/>
          <a:p>
            <a:pPr algn="ctr">
              <a:spcBef>
                <a:spcPct val="50000"/>
              </a:spcBef>
              <a:tabLst>
                <a:tab pos="681038" algn="l"/>
              </a:tabLst>
              <a:defRPr/>
            </a:pPr>
            <a:r>
              <a:rPr lang="en-US" sz="2400" b="1" dirty="0">
                <a:solidFill>
                  <a:schemeClr val="bg1">
                    <a:lumMod val="25000"/>
                  </a:schemeClr>
                </a:solidFill>
                <a:latin typeface="Comic Sans MS" pitchFamily="66" charset="0"/>
              </a:rPr>
              <a:t>The voluntary informed consent of the human subject is absolutely essential.</a:t>
            </a:r>
            <a:r>
              <a:rPr lang="en-US" sz="2400" dirty="0">
                <a:solidFill>
                  <a:schemeClr val="bg1">
                    <a:lumMod val="25000"/>
                  </a:schemeClr>
                </a:solidFill>
                <a:latin typeface="Comic Sans MS" pitchFamily="66" charset="0"/>
              </a:rPr>
              <a:t> </a:t>
            </a:r>
          </a:p>
          <a:p>
            <a:pPr>
              <a:spcBef>
                <a:spcPct val="50000"/>
              </a:spcBef>
              <a:tabLst>
                <a:tab pos="681038" algn="l"/>
              </a:tabLst>
              <a:defRPr/>
            </a:pPr>
            <a:endParaRPr lang="en-US" sz="400" dirty="0">
              <a:solidFill>
                <a:srgbClr val="1C9903"/>
              </a:solidFill>
              <a:latin typeface="Comic Sans MS" pitchFamily="66" charset="0"/>
            </a:endParaRPr>
          </a:p>
          <a:p>
            <a:pPr>
              <a:spcBef>
                <a:spcPct val="50000"/>
              </a:spcBef>
              <a:tabLst>
                <a:tab pos="681038" algn="l"/>
              </a:tabLst>
              <a:defRPr/>
            </a:pPr>
            <a:r>
              <a:rPr lang="en-US" sz="2000" dirty="0">
                <a:latin typeface="Comic Sans MS" pitchFamily="66" charset="0"/>
              </a:rPr>
              <a:t>This means that the person involved should have</a:t>
            </a:r>
            <a:r>
              <a:rPr lang="en-US" sz="2000" dirty="0">
                <a:solidFill>
                  <a:schemeClr val="bg1">
                    <a:lumMod val="25000"/>
                  </a:schemeClr>
                </a:solidFill>
                <a:latin typeface="Comic Sans MS" pitchFamily="66" charset="0"/>
              </a:rPr>
              <a:t> legal capacity to give consent</a:t>
            </a:r>
            <a:r>
              <a:rPr lang="en-US" sz="2000" dirty="0">
                <a:latin typeface="Comic Sans MS" pitchFamily="66" charset="0"/>
              </a:rPr>
              <a:t>; should be so situated as to be able </a:t>
            </a:r>
            <a:r>
              <a:rPr lang="en-US" sz="2000" dirty="0">
                <a:solidFill>
                  <a:schemeClr val="bg1">
                    <a:lumMod val="25000"/>
                  </a:schemeClr>
                </a:solidFill>
                <a:latin typeface="Comic Sans MS" pitchFamily="66" charset="0"/>
              </a:rPr>
              <a:t>to exercise free power of choice</a:t>
            </a:r>
            <a:r>
              <a:rPr lang="en-US" sz="2000" dirty="0">
                <a:latin typeface="Comic Sans MS" pitchFamily="66" charset="0"/>
              </a:rPr>
              <a:t>, without the intervention of any element of force, fraud, deceit, duress, over-reaching, or other ulterior form of constraint or coercion; and </a:t>
            </a:r>
            <a:r>
              <a:rPr lang="en-US" sz="2000" u="sng" dirty="0">
                <a:solidFill>
                  <a:schemeClr val="bg1">
                    <a:lumMod val="25000"/>
                  </a:schemeClr>
                </a:solidFill>
                <a:latin typeface="Comic Sans MS" pitchFamily="66" charset="0"/>
              </a:rPr>
              <a:t>should have sufficient knowledge and comprehension</a:t>
            </a:r>
            <a:r>
              <a:rPr lang="en-US" sz="2000" dirty="0">
                <a:solidFill>
                  <a:schemeClr val="bg1">
                    <a:lumMod val="25000"/>
                  </a:schemeClr>
                </a:solidFill>
                <a:latin typeface="Comic Sans MS" pitchFamily="66" charset="0"/>
              </a:rPr>
              <a:t> </a:t>
            </a:r>
            <a:r>
              <a:rPr lang="en-US" sz="2000" dirty="0">
                <a:latin typeface="Comic Sans MS" pitchFamily="66" charset="0"/>
              </a:rPr>
              <a:t>of the elements of the subject matter involved as to enable him to make an understanding and enlightened decision. This latter element requires that before the acceptance of an affirmative decision by the experimental subject there should be made known to him the nature, duration, and purpose of the experiment; the method and means by which it is to be conducted; all inconveniences and hazards reasonably to be expected; and the effects upon his health or person which may possibly come from his participation in the experiment. </a:t>
            </a:r>
          </a:p>
          <a:p>
            <a:pPr>
              <a:spcBef>
                <a:spcPct val="50000"/>
              </a:spcBef>
              <a:tabLst>
                <a:tab pos="681038" algn="l"/>
              </a:tabLst>
              <a:defRPr/>
            </a:pPr>
            <a:endParaRPr lang="en-US" sz="2000" dirty="0">
              <a:latin typeface="Comic Sans MS" pitchFamily="66" charset="0"/>
            </a:endParaRPr>
          </a:p>
        </p:txBody>
      </p:sp>
      <p:sp>
        <p:nvSpPr>
          <p:cNvPr id="4" name="Text Box 5"/>
          <p:cNvSpPr txBox="1">
            <a:spLocks noChangeArrowheads="1"/>
          </p:cNvSpPr>
          <p:nvPr/>
        </p:nvSpPr>
        <p:spPr bwMode="auto">
          <a:xfrm>
            <a:off x="228600" y="1524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extLst>
      <p:ext uri="{BB962C8B-B14F-4D97-AF65-F5344CB8AC3E}">
        <p14:creationId xmlns:p14="http://schemas.microsoft.com/office/powerpoint/2010/main" val="2003865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76200" y="1470422"/>
            <a:ext cx="8915400" cy="5539978"/>
          </a:xfrm>
          <a:prstGeom prst="rect">
            <a:avLst/>
          </a:prstGeom>
          <a:noFill/>
          <a:ln w="9525">
            <a:noFill/>
            <a:miter lim="800000"/>
            <a:headEnd/>
            <a:tailEnd/>
          </a:ln>
        </p:spPr>
        <p:txBody>
          <a:bodyPr>
            <a:spAutoFit/>
          </a:bodyPr>
          <a:lstStyle/>
          <a:p>
            <a:pPr algn="ctr">
              <a:spcBef>
                <a:spcPct val="50000"/>
              </a:spcBef>
              <a:tabLst>
                <a:tab pos="681038" algn="l"/>
              </a:tabLst>
              <a:defRPr/>
            </a:pPr>
            <a:r>
              <a:rPr lang="en-US" sz="2400" b="1" dirty="0">
                <a:solidFill>
                  <a:schemeClr val="bg1">
                    <a:lumMod val="25000"/>
                  </a:schemeClr>
                </a:solidFill>
                <a:latin typeface="Comic Sans MS" pitchFamily="66" charset="0"/>
              </a:rPr>
              <a:t>The voluntary informed consent of the human subject is absolutely essential.</a:t>
            </a:r>
            <a:r>
              <a:rPr lang="en-US" sz="2400" dirty="0">
                <a:solidFill>
                  <a:schemeClr val="bg1">
                    <a:lumMod val="25000"/>
                  </a:schemeClr>
                </a:solidFill>
                <a:latin typeface="Comic Sans MS" pitchFamily="66" charset="0"/>
              </a:rPr>
              <a:t> </a:t>
            </a:r>
          </a:p>
          <a:p>
            <a:pPr>
              <a:spcBef>
                <a:spcPct val="50000"/>
              </a:spcBef>
              <a:tabLst>
                <a:tab pos="681038" algn="l"/>
              </a:tabLst>
              <a:defRPr/>
            </a:pPr>
            <a:endParaRPr lang="en-US" sz="400" dirty="0">
              <a:solidFill>
                <a:srgbClr val="1C9903"/>
              </a:solidFill>
              <a:latin typeface="Comic Sans MS" pitchFamily="66" charset="0"/>
            </a:endParaRPr>
          </a:p>
          <a:p>
            <a:pPr>
              <a:spcBef>
                <a:spcPct val="50000"/>
              </a:spcBef>
              <a:tabLst>
                <a:tab pos="681038" algn="l"/>
              </a:tabLst>
              <a:defRPr/>
            </a:pPr>
            <a:r>
              <a:rPr lang="en-US" sz="2000" dirty="0">
                <a:latin typeface="Comic Sans MS" pitchFamily="66" charset="0"/>
              </a:rPr>
              <a:t>This means that the person involved should have</a:t>
            </a:r>
            <a:r>
              <a:rPr lang="en-US" sz="2000" dirty="0">
                <a:solidFill>
                  <a:schemeClr val="bg1">
                    <a:lumMod val="25000"/>
                  </a:schemeClr>
                </a:solidFill>
                <a:latin typeface="Comic Sans MS" pitchFamily="66" charset="0"/>
              </a:rPr>
              <a:t> legal capacity to give consent</a:t>
            </a:r>
            <a:r>
              <a:rPr lang="en-US" sz="2000" dirty="0">
                <a:latin typeface="Comic Sans MS" pitchFamily="66" charset="0"/>
              </a:rPr>
              <a:t>; should be so situated as to be able </a:t>
            </a:r>
            <a:r>
              <a:rPr lang="en-US" sz="2000" dirty="0">
                <a:solidFill>
                  <a:schemeClr val="bg1">
                    <a:lumMod val="25000"/>
                  </a:schemeClr>
                </a:solidFill>
                <a:latin typeface="Comic Sans MS" pitchFamily="66" charset="0"/>
              </a:rPr>
              <a:t>to exercise free power of choice</a:t>
            </a:r>
            <a:r>
              <a:rPr lang="en-US" sz="2000" dirty="0">
                <a:latin typeface="Comic Sans MS" pitchFamily="66" charset="0"/>
              </a:rPr>
              <a:t>, without the intervention of any element of force, fraud, deceit, duress, over-reaching, or other ulterior form of constraint or coercion; and should have sufficient knowledge and comprehension</a:t>
            </a:r>
            <a:r>
              <a:rPr lang="en-US" sz="2000" dirty="0">
                <a:solidFill>
                  <a:srgbClr val="1C9903"/>
                </a:solidFill>
                <a:latin typeface="Comic Sans MS" pitchFamily="66" charset="0"/>
              </a:rPr>
              <a:t> </a:t>
            </a:r>
            <a:r>
              <a:rPr lang="en-US" sz="2000" dirty="0">
                <a:latin typeface="Comic Sans MS" pitchFamily="66" charset="0"/>
              </a:rPr>
              <a:t>of the elements of the subject matter involved as </a:t>
            </a:r>
            <a:r>
              <a:rPr lang="en-US" sz="2000" u="sng" dirty="0">
                <a:solidFill>
                  <a:schemeClr val="bg1">
                    <a:lumMod val="25000"/>
                  </a:schemeClr>
                </a:solidFill>
                <a:latin typeface="Comic Sans MS" pitchFamily="66" charset="0"/>
              </a:rPr>
              <a:t>to enable him to make an understanding and enlightened decision</a:t>
            </a:r>
            <a:r>
              <a:rPr lang="en-US" sz="2000" dirty="0">
                <a:solidFill>
                  <a:schemeClr val="bg1">
                    <a:lumMod val="25000"/>
                  </a:schemeClr>
                </a:solidFill>
                <a:latin typeface="Comic Sans MS" pitchFamily="66" charset="0"/>
              </a:rPr>
              <a:t>.</a:t>
            </a:r>
            <a:r>
              <a:rPr lang="en-US" sz="2000" dirty="0">
                <a:latin typeface="Comic Sans MS" pitchFamily="66" charset="0"/>
              </a:rPr>
              <a:t> This latter element requires that before the acceptance of an affirmative decision by the experimental subject there should be made known to him the nature, duration, and purpose of the experiment; the method and means by which it is to be conducted; all inconveniences and hazards reasonably to be expected; and the effects upon his health or person which may possibly come from his participation in the experiment. </a:t>
            </a:r>
          </a:p>
          <a:p>
            <a:pPr>
              <a:spcBef>
                <a:spcPct val="50000"/>
              </a:spcBef>
              <a:tabLst>
                <a:tab pos="681038" algn="l"/>
              </a:tabLst>
              <a:defRPr/>
            </a:pPr>
            <a:endParaRPr lang="en-US" sz="2000" dirty="0">
              <a:latin typeface="Comic Sans MS" pitchFamily="66" charset="0"/>
            </a:endParaRPr>
          </a:p>
        </p:txBody>
      </p:sp>
      <p:sp>
        <p:nvSpPr>
          <p:cNvPr id="4" name="Text Box 5"/>
          <p:cNvSpPr txBox="1">
            <a:spLocks noChangeArrowheads="1"/>
          </p:cNvSpPr>
          <p:nvPr/>
        </p:nvSpPr>
        <p:spPr bwMode="auto">
          <a:xfrm>
            <a:off x="228600" y="1524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extLst>
      <p:ext uri="{BB962C8B-B14F-4D97-AF65-F5344CB8AC3E}">
        <p14:creationId xmlns:p14="http://schemas.microsoft.com/office/powerpoint/2010/main" val="96262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76200" y="1470422"/>
            <a:ext cx="8915400" cy="5539978"/>
          </a:xfrm>
          <a:prstGeom prst="rect">
            <a:avLst/>
          </a:prstGeom>
          <a:noFill/>
          <a:ln w="9525">
            <a:noFill/>
            <a:miter lim="800000"/>
            <a:headEnd/>
            <a:tailEnd/>
          </a:ln>
        </p:spPr>
        <p:txBody>
          <a:bodyPr>
            <a:spAutoFit/>
          </a:bodyPr>
          <a:lstStyle/>
          <a:p>
            <a:pPr algn="ctr">
              <a:spcBef>
                <a:spcPct val="50000"/>
              </a:spcBef>
              <a:tabLst>
                <a:tab pos="681038" algn="l"/>
              </a:tabLst>
              <a:defRPr/>
            </a:pPr>
            <a:r>
              <a:rPr lang="en-US" sz="2400" b="1" dirty="0">
                <a:solidFill>
                  <a:schemeClr val="bg1">
                    <a:lumMod val="25000"/>
                  </a:schemeClr>
                </a:solidFill>
                <a:latin typeface="Comic Sans MS" pitchFamily="66" charset="0"/>
              </a:rPr>
              <a:t>The voluntary informed consent of the human subject is absolutely essential.</a:t>
            </a:r>
            <a:r>
              <a:rPr lang="en-US" sz="2400" dirty="0">
                <a:solidFill>
                  <a:schemeClr val="bg1">
                    <a:lumMod val="25000"/>
                  </a:schemeClr>
                </a:solidFill>
                <a:latin typeface="Comic Sans MS" pitchFamily="66" charset="0"/>
              </a:rPr>
              <a:t> </a:t>
            </a:r>
          </a:p>
          <a:p>
            <a:pPr>
              <a:spcBef>
                <a:spcPct val="50000"/>
              </a:spcBef>
              <a:tabLst>
                <a:tab pos="681038" algn="l"/>
              </a:tabLst>
              <a:defRPr/>
            </a:pPr>
            <a:endParaRPr lang="en-US" sz="400" dirty="0">
              <a:solidFill>
                <a:srgbClr val="1C9903"/>
              </a:solidFill>
              <a:latin typeface="Comic Sans MS" pitchFamily="66" charset="0"/>
            </a:endParaRPr>
          </a:p>
          <a:p>
            <a:pPr>
              <a:spcBef>
                <a:spcPct val="50000"/>
              </a:spcBef>
              <a:tabLst>
                <a:tab pos="681038" algn="l"/>
              </a:tabLst>
              <a:defRPr/>
            </a:pPr>
            <a:r>
              <a:rPr lang="en-US" sz="2000" dirty="0">
                <a:latin typeface="Comic Sans MS" pitchFamily="66" charset="0"/>
              </a:rPr>
              <a:t>This means that the person involved should have</a:t>
            </a:r>
            <a:r>
              <a:rPr lang="en-US" sz="2000" dirty="0">
                <a:solidFill>
                  <a:schemeClr val="bg1">
                    <a:lumMod val="25000"/>
                  </a:schemeClr>
                </a:solidFill>
                <a:latin typeface="Comic Sans MS" pitchFamily="66" charset="0"/>
              </a:rPr>
              <a:t> legal capacity to give consent</a:t>
            </a:r>
            <a:r>
              <a:rPr lang="en-US" sz="2000" dirty="0">
                <a:latin typeface="Comic Sans MS" pitchFamily="66" charset="0"/>
              </a:rPr>
              <a:t>; should be so situated as to be able </a:t>
            </a:r>
            <a:r>
              <a:rPr lang="en-US" sz="2000" dirty="0">
                <a:solidFill>
                  <a:schemeClr val="bg1">
                    <a:lumMod val="25000"/>
                  </a:schemeClr>
                </a:solidFill>
                <a:latin typeface="Comic Sans MS" pitchFamily="66" charset="0"/>
              </a:rPr>
              <a:t>to exercise free power of choice</a:t>
            </a:r>
            <a:r>
              <a:rPr lang="en-US" sz="2000" dirty="0">
                <a:latin typeface="Comic Sans MS" pitchFamily="66" charset="0"/>
              </a:rPr>
              <a:t>, without the intervention of any element of force, fraud, deceit, duress, over-reaching, or other ulterior form of constraint or coercion; and should have sufficient knowledge and comprehension</a:t>
            </a:r>
            <a:r>
              <a:rPr lang="en-US" sz="2000" dirty="0">
                <a:solidFill>
                  <a:srgbClr val="1C9903"/>
                </a:solidFill>
                <a:latin typeface="Comic Sans MS" pitchFamily="66" charset="0"/>
              </a:rPr>
              <a:t> </a:t>
            </a:r>
            <a:r>
              <a:rPr lang="en-US" sz="2000" dirty="0">
                <a:latin typeface="Comic Sans MS" pitchFamily="66" charset="0"/>
              </a:rPr>
              <a:t>of the elements of the subject matter involved as to enable him to make an understanding and enlightened decision. This latter element </a:t>
            </a:r>
            <a:r>
              <a:rPr lang="en-US" sz="2000" u="sng" dirty="0">
                <a:solidFill>
                  <a:schemeClr val="bg1">
                    <a:lumMod val="25000"/>
                  </a:schemeClr>
                </a:solidFill>
                <a:latin typeface="Comic Sans MS" pitchFamily="66" charset="0"/>
              </a:rPr>
              <a:t>requires that before the acceptance of an affirmative decision by the experimental subject </a:t>
            </a:r>
            <a:r>
              <a:rPr lang="en-US" sz="2000" dirty="0">
                <a:latin typeface="Comic Sans MS" pitchFamily="66" charset="0"/>
              </a:rPr>
              <a:t>there should be made known to him the nature, duration, and purpose of the experiment; the method and means by which it is to be conducted; all inconveniences and hazards reasonably to be expected; and the effects upon his health or person which may possibly come from his participation in the experiment. </a:t>
            </a:r>
          </a:p>
          <a:p>
            <a:pPr>
              <a:spcBef>
                <a:spcPct val="50000"/>
              </a:spcBef>
              <a:tabLst>
                <a:tab pos="681038" algn="l"/>
              </a:tabLst>
              <a:defRPr/>
            </a:pPr>
            <a:endParaRPr lang="en-US" sz="2000" dirty="0">
              <a:latin typeface="Comic Sans MS" pitchFamily="66" charset="0"/>
            </a:endParaRPr>
          </a:p>
        </p:txBody>
      </p:sp>
      <p:sp>
        <p:nvSpPr>
          <p:cNvPr id="4" name="Text Box 5"/>
          <p:cNvSpPr txBox="1">
            <a:spLocks noChangeArrowheads="1"/>
          </p:cNvSpPr>
          <p:nvPr/>
        </p:nvSpPr>
        <p:spPr bwMode="auto">
          <a:xfrm>
            <a:off x="228600" y="1524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extLst>
      <p:ext uri="{BB962C8B-B14F-4D97-AF65-F5344CB8AC3E}">
        <p14:creationId xmlns:p14="http://schemas.microsoft.com/office/powerpoint/2010/main" val="2672135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838200"/>
            <a:ext cx="8534400" cy="3046988"/>
          </a:xfrm>
          <a:prstGeom prst="rect">
            <a:avLst/>
          </a:prstGeom>
          <a:noFill/>
          <a:ln w="9525">
            <a:noFill/>
            <a:miter lim="800000"/>
            <a:headEnd/>
            <a:tailEnd/>
          </a:ln>
        </p:spPr>
        <p:txBody>
          <a:bodyPr>
            <a:spAutoFit/>
          </a:bodyPr>
          <a:lstStyle/>
          <a:p>
            <a:pPr algn="ctr">
              <a:spcBef>
                <a:spcPct val="50000"/>
              </a:spcBef>
              <a:defRPr/>
            </a:pPr>
            <a:r>
              <a:rPr lang="en-US" sz="3200" dirty="0">
                <a:latin typeface="Comic Sans MS" pitchFamily="66" charset="0"/>
              </a:rPr>
              <a:t>In one sense, our contemporary approach to the protection of human subjects in research is a </a:t>
            </a:r>
            <a:r>
              <a:rPr lang="en-US" sz="3200" b="1" dirty="0">
                <a:solidFill>
                  <a:srgbClr val="C00000"/>
                </a:solidFill>
                <a:latin typeface="Comic Sans MS" pitchFamily="66" charset="0"/>
              </a:rPr>
              <a:t>reaction</a:t>
            </a:r>
            <a:r>
              <a:rPr lang="en-US" sz="3200" dirty="0">
                <a:latin typeface="Comic Sans MS" pitchFamily="66" charset="0"/>
              </a:rPr>
              <a:t> to the horrific </a:t>
            </a:r>
            <a:r>
              <a:rPr lang="en-US" sz="3200" u="sng" dirty="0">
                <a:latin typeface="Comic Sans MS" pitchFamily="66" charset="0"/>
              </a:rPr>
              <a:t>crimes committed in the guise of scientific research </a:t>
            </a:r>
            <a:r>
              <a:rPr lang="en-US" sz="3200" dirty="0">
                <a:latin typeface="Comic Sans MS" pitchFamily="66" charset="0"/>
              </a:rPr>
              <a:t>by the Nazis during the Holocaust!</a:t>
            </a:r>
          </a:p>
        </p:txBody>
      </p:sp>
      <p:sp>
        <p:nvSpPr>
          <p:cNvPr id="836611" name="Text Box 3"/>
          <p:cNvSpPr txBox="1">
            <a:spLocks noChangeArrowheads="1"/>
          </p:cNvSpPr>
          <p:nvPr/>
        </p:nvSpPr>
        <p:spPr bwMode="auto">
          <a:xfrm>
            <a:off x="165100" y="4648200"/>
            <a:ext cx="8991600" cy="1323439"/>
          </a:xfrm>
          <a:prstGeom prst="rect">
            <a:avLst/>
          </a:prstGeom>
          <a:noFill/>
          <a:ln w="9525">
            <a:noFill/>
            <a:miter lim="800000"/>
            <a:headEnd/>
            <a:tailEnd/>
          </a:ln>
        </p:spPr>
        <p:txBody>
          <a:bodyPr>
            <a:spAutoFit/>
          </a:bodyPr>
          <a:lstStyle/>
          <a:p>
            <a:pPr algn="ctr">
              <a:spcBef>
                <a:spcPct val="50000"/>
              </a:spcBef>
              <a:defRPr/>
            </a:pPr>
            <a:r>
              <a:rPr lang="en-US" sz="4000" dirty="0">
                <a:solidFill>
                  <a:schemeClr val="bg1">
                    <a:lumMod val="25000"/>
                  </a:schemeClr>
                </a:solidFill>
                <a:latin typeface="Comic Sans MS" pitchFamily="66" charset="0"/>
              </a:rPr>
              <a:t>“</a:t>
            </a:r>
            <a:r>
              <a:rPr lang="en-US" sz="4000" dirty="0" smtClean="0">
                <a:solidFill>
                  <a:schemeClr val="bg1">
                    <a:lumMod val="25000"/>
                  </a:schemeClr>
                </a:solidFill>
                <a:latin typeface="Comic Sans MS" pitchFamily="66" charset="0"/>
              </a:rPr>
              <a:t>Laws are often </a:t>
            </a:r>
            <a:r>
              <a:rPr lang="en-US" sz="4000" dirty="0">
                <a:solidFill>
                  <a:schemeClr val="bg1">
                    <a:lumMod val="25000"/>
                  </a:schemeClr>
                </a:solidFill>
                <a:latin typeface="Comic Sans MS" pitchFamily="66" charset="0"/>
              </a:rPr>
              <a:t>written in response to </a:t>
            </a:r>
            <a:r>
              <a:rPr lang="en-US" sz="4000" dirty="0" smtClean="0">
                <a:solidFill>
                  <a:schemeClr val="bg1">
                    <a:lumMod val="25000"/>
                  </a:schemeClr>
                </a:solidFill>
                <a:latin typeface="Comic Sans MS" pitchFamily="66" charset="0"/>
              </a:rPr>
              <a:t>some terrible crime</a:t>
            </a:r>
            <a:r>
              <a:rPr lang="en-US" sz="4000" dirty="0">
                <a:solidFill>
                  <a:schemeClr val="bg1">
                    <a:lumMod val="25000"/>
                  </a:schemeClr>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36611">
                                            <p:txEl>
                                              <p:pRg st="0" end="0"/>
                                            </p:txEl>
                                          </p:spTgt>
                                        </p:tgtEl>
                                        <p:attrNameLst>
                                          <p:attrName>style.visibility</p:attrName>
                                        </p:attrNameLst>
                                      </p:cBhvr>
                                      <p:to>
                                        <p:strVal val="visible"/>
                                      </p:to>
                                    </p:set>
                                    <p:anim calcmode="lin" valueType="num">
                                      <p:cBhvr>
                                        <p:cTn id="7" dur="500" fill="hold"/>
                                        <p:tgtEl>
                                          <p:spTgt spid="836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366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36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76200" y="1470422"/>
            <a:ext cx="8915400" cy="5539978"/>
          </a:xfrm>
          <a:prstGeom prst="rect">
            <a:avLst/>
          </a:prstGeom>
          <a:noFill/>
          <a:ln w="9525">
            <a:noFill/>
            <a:miter lim="800000"/>
            <a:headEnd/>
            <a:tailEnd/>
          </a:ln>
        </p:spPr>
        <p:txBody>
          <a:bodyPr>
            <a:spAutoFit/>
          </a:bodyPr>
          <a:lstStyle/>
          <a:p>
            <a:pPr algn="ctr">
              <a:spcBef>
                <a:spcPct val="50000"/>
              </a:spcBef>
              <a:tabLst>
                <a:tab pos="681038" algn="l"/>
              </a:tabLst>
              <a:defRPr/>
            </a:pPr>
            <a:r>
              <a:rPr lang="en-US" sz="2400" b="1" dirty="0">
                <a:solidFill>
                  <a:schemeClr val="bg1">
                    <a:lumMod val="25000"/>
                  </a:schemeClr>
                </a:solidFill>
                <a:latin typeface="Comic Sans MS" pitchFamily="66" charset="0"/>
              </a:rPr>
              <a:t>The voluntary informed consent of the human subject is absolutely essential.</a:t>
            </a:r>
            <a:r>
              <a:rPr lang="en-US" sz="2400" dirty="0">
                <a:solidFill>
                  <a:schemeClr val="bg1">
                    <a:lumMod val="25000"/>
                  </a:schemeClr>
                </a:solidFill>
                <a:latin typeface="Comic Sans MS" pitchFamily="66" charset="0"/>
              </a:rPr>
              <a:t> </a:t>
            </a:r>
          </a:p>
          <a:p>
            <a:pPr>
              <a:spcBef>
                <a:spcPct val="50000"/>
              </a:spcBef>
              <a:tabLst>
                <a:tab pos="681038" algn="l"/>
              </a:tabLst>
              <a:defRPr/>
            </a:pPr>
            <a:endParaRPr lang="en-US" sz="400" dirty="0">
              <a:solidFill>
                <a:srgbClr val="1C9903"/>
              </a:solidFill>
              <a:latin typeface="Comic Sans MS" pitchFamily="66" charset="0"/>
            </a:endParaRPr>
          </a:p>
          <a:p>
            <a:pPr>
              <a:spcBef>
                <a:spcPct val="50000"/>
              </a:spcBef>
              <a:tabLst>
                <a:tab pos="681038" algn="l"/>
              </a:tabLst>
              <a:defRPr/>
            </a:pPr>
            <a:r>
              <a:rPr lang="en-US" sz="2000" dirty="0">
                <a:latin typeface="Comic Sans MS" pitchFamily="66" charset="0"/>
              </a:rPr>
              <a:t>This means that the person involved should have</a:t>
            </a:r>
            <a:r>
              <a:rPr lang="en-US" sz="2000" dirty="0">
                <a:solidFill>
                  <a:schemeClr val="bg1">
                    <a:lumMod val="25000"/>
                  </a:schemeClr>
                </a:solidFill>
                <a:latin typeface="Comic Sans MS" pitchFamily="66" charset="0"/>
              </a:rPr>
              <a:t> legal capacity to give consent</a:t>
            </a:r>
            <a:r>
              <a:rPr lang="en-US" sz="2000" dirty="0">
                <a:latin typeface="Comic Sans MS" pitchFamily="66" charset="0"/>
              </a:rPr>
              <a:t>; should be so situated as to be able </a:t>
            </a:r>
            <a:r>
              <a:rPr lang="en-US" sz="2000" dirty="0">
                <a:solidFill>
                  <a:schemeClr val="bg1">
                    <a:lumMod val="25000"/>
                  </a:schemeClr>
                </a:solidFill>
                <a:latin typeface="Comic Sans MS" pitchFamily="66" charset="0"/>
              </a:rPr>
              <a:t>to exercise free power of choice</a:t>
            </a:r>
            <a:r>
              <a:rPr lang="en-US" sz="2000" dirty="0">
                <a:latin typeface="Comic Sans MS" pitchFamily="66" charset="0"/>
              </a:rPr>
              <a:t>, without the intervention of any element of force, fraud, deceit, duress, over-reaching, or other ulterior form of constraint or coercion; and should have sufficient knowledge and comprehension</a:t>
            </a:r>
            <a:r>
              <a:rPr lang="en-US" sz="2000" dirty="0">
                <a:solidFill>
                  <a:srgbClr val="1C9903"/>
                </a:solidFill>
                <a:latin typeface="Comic Sans MS" pitchFamily="66" charset="0"/>
              </a:rPr>
              <a:t> </a:t>
            </a:r>
            <a:r>
              <a:rPr lang="en-US" sz="2000" dirty="0">
                <a:latin typeface="Comic Sans MS" pitchFamily="66" charset="0"/>
              </a:rPr>
              <a:t>of the elements of the subject matter involved as to enable him to make an understanding and enlightened decision. This latter element requires that before the acceptance of an affirmative decision by the experimental subject there </a:t>
            </a:r>
            <a:r>
              <a:rPr lang="en-US" sz="2000" u="sng" dirty="0">
                <a:latin typeface="Comic Sans MS" pitchFamily="66" charset="0"/>
              </a:rPr>
              <a:t>should be made known to him</a:t>
            </a:r>
            <a:r>
              <a:rPr lang="en-US" sz="2000" dirty="0">
                <a:latin typeface="Comic Sans MS" pitchFamily="66" charset="0"/>
              </a:rPr>
              <a:t> </a:t>
            </a:r>
            <a:r>
              <a:rPr lang="en-US" sz="2000" b="1" dirty="0">
                <a:solidFill>
                  <a:schemeClr val="bg1">
                    <a:lumMod val="25000"/>
                  </a:schemeClr>
                </a:solidFill>
                <a:latin typeface="Comic Sans MS" pitchFamily="66" charset="0"/>
              </a:rPr>
              <a:t>the nature, duration, and purpose of the experiment; the method and means by which it is to be conducted; all inconveniences and hazards reasonably to be expected; and the effects upon his health or person which may possibly come from his participation in the experiment. </a:t>
            </a:r>
          </a:p>
          <a:p>
            <a:pPr>
              <a:spcBef>
                <a:spcPct val="50000"/>
              </a:spcBef>
              <a:tabLst>
                <a:tab pos="681038" algn="l"/>
              </a:tabLst>
              <a:defRPr/>
            </a:pPr>
            <a:endParaRPr lang="en-US" sz="2000" dirty="0">
              <a:latin typeface="Comic Sans MS" pitchFamily="66" charset="0"/>
            </a:endParaRPr>
          </a:p>
        </p:txBody>
      </p:sp>
      <p:sp>
        <p:nvSpPr>
          <p:cNvPr id="4" name="Text Box 5"/>
          <p:cNvSpPr txBox="1">
            <a:spLocks noChangeArrowheads="1"/>
          </p:cNvSpPr>
          <p:nvPr/>
        </p:nvSpPr>
        <p:spPr bwMode="auto">
          <a:xfrm>
            <a:off x="228600" y="1524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Tree>
    <p:extLst>
      <p:ext uri="{BB962C8B-B14F-4D97-AF65-F5344CB8AC3E}">
        <p14:creationId xmlns:p14="http://schemas.microsoft.com/office/powerpoint/2010/main" val="267213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a:off x="304800" y="1990725"/>
            <a:ext cx="8839200" cy="584775"/>
          </a:xfrm>
          <a:prstGeom prst="rect">
            <a:avLst/>
          </a:prstGeom>
          <a:noFill/>
          <a:ln w="9525">
            <a:noFill/>
            <a:miter lim="800000"/>
            <a:headEnd/>
            <a:tailEnd/>
          </a:ln>
        </p:spPr>
        <p:txBody>
          <a:bodyPr>
            <a:spAutoFit/>
          </a:bodyPr>
          <a:lstStyle/>
          <a:p>
            <a:pPr>
              <a:spcBef>
                <a:spcPct val="50000"/>
              </a:spcBef>
            </a:pPr>
            <a:r>
              <a:rPr lang="en-US" sz="3200" dirty="0" smtClean="0">
                <a:latin typeface="Comic Sans MS" pitchFamily="66" charset="0"/>
              </a:rPr>
              <a:t>The research subject must know:</a:t>
            </a:r>
            <a:endParaRPr lang="en-US" sz="3200" dirty="0">
              <a:latin typeface="Comic Sans MS" pitchFamily="66" charset="0"/>
            </a:endParaRPr>
          </a:p>
        </p:txBody>
      </p:sp>
      <p:sp>
        <p:nvSpPr>
          <p:cNvPr id="10244" name="Text Box 6"/>
          <p:cNvSpPr txBox="1">
            <a:spLocks noChangeArrowheads="1"/>
          </p:cNvSpPr>
          <p:nvPr/>
        </p:nvSpPr>
        <p:spPr bwMode="auto">
          <a:xfrm>
            <a:off x="0" y="2590800"/>
            <a:ext cx="9144000" cy="2893100"/>
          </a:xfrm>
          <a:prstGeom prst="rect">
            <a:avLst/>
          </a:prstGeom>
          <a:noFill/>
          <a:ln w="9525">
            <a:noFill/>
            <a:miter lim="800000"/>
            <a:headEnd/>
            <a:tailEnd/>
          </a:ln>
        </p:spPr>
        <p:txBody>
          <a:bodyPr wrap="square">
            <a:spAutoFit/>
          </a:bodyPr>
          <a:lstStyle/>
          <a:p>
            <a:pPr marL="457200" indent="-457200">
              <a:spcBef>
                <a:spcPct val="10000"/>
              </a:spcBef>
              <a:buClr>
                <a:schemeClr val="bg1">
                  <a:lumMod val="25000"/>
                </a:schemeClr>
              </a:buClr>
              <a:buFont typeface="Wingdings" pitchFamily="2" charset="2"/>
              <a:buChar char="ü"/>
              <a:tabLst>
                <a:tab pos="228600" algn="l"/>
                <a:tab pos="406400" algn="l"/>
              </a:tabLst>
              <a:defRPr/>
            </a:pPr>
            <a:r>
              <a:rPr lang="en-US" sz="2400" dirty="0" smtClean="0">
                <a:solidFill>
                  <a:schemeClr val="bg1">
                    <a:lumMod val="25000"/>
                  </a:schemeClr>
                </a:solidFill>
                <a:latin typeface="Comic Sans MS" pitchFamily="66" charset="0"/>
              </a:rPr>
              <a:t>the </a:t>
            </a:r>
            <a:r>
              <a:rPr lang="en-US" sz="2400" dirty="0">
                <a:solidFill>
                  <a:schemeClr val="bg1">
                    <a:lumMod val="25000"/>
                  </a:schemeClr>
                </a:solidFill>
                <a:latin typeface="Comic Sans MS" pitchFamily="66" charset="0"/>
              </a:rPr>
              <a:t>nature, duration, and purpose of the </a:t>
            </a:r>
            <a:r>
              <a:rPr lang="en-US" sz="2400" dirty="0" smtClean="0">
                <a:solidFill>
                  <a:schemeClr val="bg1">
                    <a:lumMod val="25000"/>
                  </a:schemeClr>
                </a:solidFill>
                <a:latin typeface="Comic Sans MS" pitchFamily="66" charset="0"/>
              </a:rPr>
              <a:t>experiment;</a:t>
            </a:r>
            <a:endParaRPr lang="en-US" sz="2400" dirty="0">
              <a:solidFill>
                <a:srgbClr val="C00000"/>
              </a:solidFill>
              <a:latin typeface="Comic Sans MS" pitchFamily="66" charset="0"/>
            </a:endParaRPr>
          </a:p>
          <a:p>
            <a:pPr marL="342900" indent="-342900">
              <a:spcBef>
                <a:spcPct val="10000"/>
              </a:spcBef>
              <a:buClr>
                <a:schemeClr val="bg1">
                  <a:lumMod val="25000"/>
                </a:schemeClr>
              </a:buClr>
              <a:buFont typeface="Wingdings" pitchFamily="2" charset="2"/>
              <a:buChar char="ü"/>
              <a:tabLst>
                <a:tab pos="228600" algn="l"/>
                <a:tab pos="406400" algn="l"/>
              </a:tabLst>
              <a:defRPr/>
            </a:pPr>
            <a:r>
              <a:rPr lang="en-US" sz="2400" dirty="0">
                <a:solidFill>
                  <a:srgbClr val="C00000"/>
                </a:solidFill>
                <a:latin typeface="Comic Sans MS" pitchFamily="66" charset="0"/>
              </a:rPr>
              <a:t> </a:t>
            </a:r>
            <a:r>
              <a:rPr lang="en-US" sz="2400" dirty="0" smtClean="0">
                <a:solidFill>
                  <a:schemeClr val="bg1">
                    <a:lumMod val="25000"/>
                  </a:schemeClr>
                </a:solidFill>
                <a:latin typeface="Comic Sans MS" pitchFamily="66" charset="0"/>
              </a:rPr>
              <a:t>the </a:t>
            </a:r>
            <a:r>
              <a:rPr lang="en-US" sz="2400" dirty="0">
                <a:solidFill>
                  <a:schemeClr val="bg1">
                    <a:lumMod val="25000"/>
                  </a:schemeClr>
                </a:solidFill>
                <a:latin typeface="Comic Sans MS" pitchFamily="66" charset="0"/>
              </a:rPr>
              <a:t>method and means by which it is to be </a:t>
            </a:r>
            <a:r>
              <a:rPr lang="en-US" sz="2400" dirty="0" smtClean="0">
                <a:solidFill>
                  <a:schemeClr val="bg1">
                    <a:lumMod val="25000"/>
                  </a:schemeClr>
                </a:solidFill>
                <a:latin typeface="Comic Sans MS" pitchFamily="66" charset="0"/>
              </a:rPr>
              <a:t>conducted;</a:t>
            </a:r>
            <a:endParaRPr lang="en-US" sz="2400" dirty="0">
              <a:solidFill>
                <a:srgbClr val="C00000"/>
              </a:solidFill>
              <a:latin typeface="Comic Sans MS" pitchFamily="66" charset="0"/>
            </a:endParaRPr>
          </a:p>
          <a:p>
            <a:pPr marL="342900" indent="-342900">
              <a:spcBef>
                <a:spcPct val="10000"/>
              </a:spcBef>
              <a:buClr>
                <a:schemeClr val="bg1">
                  <a:lumMod val="25000"/>
                </a:schemeClr>
              </a:buClr>
              <a:buFont typeface="Wingdings" pitchFamily="2" charset="2"/>
              <a:buChar char="ü"/>
              <a:tabLst>
                <a:tab pos="457200" algn="l"/>
              </a:tabLst>
              <a:defRPr/>
            </a:pPr>
            <a:r>
              <a:rPr lang="en-US" sz="2400" dirty="0">
                <a:solidFill>
                  <a:srgbClr val="C00000"/>
                </a:solidFill>
                <a:latin typeface="Comic Sans MS" pitchFamily="66" charset="0"/>
              </a:rPr>
              <a:t> </a:t>
            </a:r>
            <a:r>
              <a:rPr lang="en-US" sz="2400" dirty="0" smtClean="0">
                <a:solidFill>
                  <a:schemeClr val="bg1">
                    <a:lumMod val="25000"/>
                  </a:schemeClr>
                </a:solidFill>
                <a:latin typeface="Comic Sans MS" pitchFamily="66" charset="0"/>
              </a:rPr>
              <a:t>all </a:t>
            </a:r>
            <a:r>
              <a:rPr lang="en-US" sz="2400" dirty="0">
                <a:solidFill>
                  <a:schemeClr val="bg1">
                    <a:lumMod val="25000"/>
                  </a:schemeClr>
                </a:solidFill>
                <a:latin typeface="Comic Sans MS" pitchFamily="66" charset="0"/>
              </a:rPr>
              <a:t>inconveniences and hazards reasonably to </a:t>
            </a:r>
            <a:r>
              <a:rPr lang="en-US" sz="2400" dirty="0" smtClean="0">
                <a:solidFill>
                  <a:schemeClr val="bg1">
                    <a:lumMod val="25000"/>
                  </a:schemeClr>
                </a:solidFill>
                <a:latin typeface="Comic Sans MS" pitchFamily="66" charset="0"/>
              </a:rPr>
              <a:t>be  	 	expected; and</a:t>
            </a:r>
            <a:endParaRPr lang="en-US" sz="2400" dirty="0">
              <a:solidFill>
                <a:srgbClr val="C00000"/>
              </a:solidFill>
              <a:latin typeface="Comic Sans MS" pitchFamily="66" charset="0"/>
            </a:endParaRPr>
          </a:p>
          <a:p>
            <a:pPr marL="342900" indent="-342900">
              <a:spcBef>
                <a:spcPct val="10000"/>
              </a:spcBef>
              <a:buClr>
                <a:schemeClr val="bg1">
                  <a:lumMod val="25000"/>
                </a:schemeClr>
              </a:buClr>
              <a:buFont typeface="Wingdings" pitchFamily="2" charset="2"/>
              <a:buChar char="ü"/>
              <a:tabLst>
                <a:tab pos="228600" algn="l"/>
                <a:tab pos="406400" algn="l"/>
              </a:tabLst>
              <a:defRPr/>
            </a:pPr>
            <a:r>
              <a:rPr lang="en-US" sz="2400" dirty="0">
                <a:solidFill>
                  <a:srgbClr val="C00000"/>
                </a:solidFill>
                <a:latin typeface="Comic Sans MS" pitchFamily="66" charset="0"/>
              </a:rPr>
              <a:t> </a:t>
            </a:r>
            <a:r>
              <a:rPr lang="en-US" sz="2400" dirty="0" smtClean="0">
                <a:solidFill>
                  <a:schemeClr val="bg1">
                    <a:lumMod val="25000"/>
                  </a:schemeClr>
                </a:solidFill>
                <a:latin typeface="Comic Sans MS" pitchFamily="66" charset="0"/>
              </a:rPr>
              <a:t>the </a:t>
            </a:r>
            <a:r>
              <a:rPr lang="en-US" sz="2400" dirty="0">
                <a:solidFill>
                  <a:schemeClr val="bg1">
                    <a:lumMod val="25000"/>
                  </a:schemeClr>
                </a:solidFill>
                <a:latin typeface="Comic Sans MS" pitchFamily="66" charset="0"/>
              </a:rPr>
              <a:t>effects upon his health or person which may </a:t>
            </a:r>
            <a:r>
              <a:rPr lang="en-US" sz="2400" dirty="0" smtClean="0">
                <a:solidFill>
                  <a:schemeClr val="bg1">
                    <a:lumMod val="25000"/>
                  </a:schemeClr>
                </a:solidFill>
                <a:latin typeface="Comic Sans MS" pitchFamily="66" charset="0"/>
              </a:rPr>
              <a:t> 		 possibly come </a:t>
            </a:r>
            <a:r>
              <a:rPr lang="en-US" sz="2400" dirty="0">
                <a:solidFill>
                  <a:schemeClr val="bg1">
                    <a:lumMod val="25000"/>
                  </a:schemeClr>
                </a:solidFill>
                <a:latin typeface="Comic Sans MS" pitchFamily="66" charset="0"/>
              </a:rPr>
              <a:t>from his participation in the experiment. </a:t>
            </a:r>
          </a:p>
          <a:p>
            <a:pPr marL="457200" indent="-457200">
              <a:spcBef>
                <a:spcPct val="10000"/>
              </a:spcBef>
              <a:buClr>
                <a:schemeClr val="bg1">
                  <a:lumMod val="25000"/>
                </a:schemeClr>
              </a:buClr>
              <a:buFont typeface="Wingdings" pitchFamily="2" charset="2"/>
              <a:buChar char="ü"/>
              <a:defRPr/>
            </a:pPr>
            <a:endParaRPr lang="en-US" sz="2800" u="sng" dirty="0">
              <a:solidFill>
                <a:srgbClr val="C00000"/>
              </a:solidFill>
              <a:latin typeface="Comic Sans MS" pitchFamily="66" charset="0"/>
            </a:endParaRPr>
          </a:p>
        </p:txBody>
      </p:sp>
      <p:sp>
        <p:nvSpPr>
          <p:cNvPr id="27653" name="TextBox 4"/>
          <p:cNvSpPr txBox="1">
            <a:spLocks noChangeArrowheads="1"/>
          </p:cNvSpPr>
          <p:nvPr/>
        </p:nvSpPr>
        <p:spPr bwMode="auto">
          <a:xfrm>
            <a:off x="152400" y="5247382"/>
            <a:ext cx="8839200" cy="1077218"/>
          </a:xfrm>
          <a:prstGeom prst="rect">
            <a:avLst/>
          </a:prstGeom>
          <a:noFill/>
          <a:ln w="9525">
            <a:noFill/>
            <a:miter lim="800000"/>
            <a:headEnd/>
            <a:tailEnd/>
          </a:ln>
        </p:spPr>
        <p:txBody>
          <a:bodyPr wrap="square">
            <a:spAutoFit/>
          </a:bodyPr>
          <a:lstStyle/>
          <a:p>
            <a:pPr algn="ctr"/>
            <a:r>
              <a:rPr lang="en-US" sz="3200" dirty="0" smtClean="0">
                <a:solidFill>
                  <a:schemeClr val="bg1">
                    <a:lumMod val="10000"/>
                  </a:schemeClr>
                </a:solidFill>
                <a:latin typeface="Comic Sans MS" pitchFamily="66" charset="0"/>
              </a:rPr>
              <a:t>Later the “</a:t>
            </a:r>
            <a:r>
              <a:rPr lang="en-US" sz="3200" dirty="0" smtClean="0">
                <a:latin typeface="Comic Sans MS" pitchFamily="66" charset="0"/>
              </a:rPr>
              <a:t>assurance </a:t>
            </a:r>
            <a:r>
              <a:rPr lang="en-US" sz="3200" dirty="0">
                <a:latin typeface="Comic Sans MS" pitchFamily="66" charset="0"/>
              </a:rPr>
              <a:t>of freedom to withdraw without </a:t>
            </a:r>
            <a:r>
              <a:rPr lang="en-US" sz="3200" dirty="0" smtClean="0">
                <a:latin typeface="Comic Sans MS" pitchFamily="66" charset="0"/>
              </a:rPr>
              <a:t>penalty” was added</a:t>
            </a:r>
            <a:r>
              <a:rPr lang="en-US" sz="3200" dirty="0" smtClean="0">
                <a:solidFill>
                  <a:schemeClr val="bg1">
                    <a:lumMod val="10000"/>
                  </a:schemeClr>
                </a:solidFill>
                <a:latin typeface="Comic Sans MS" pitchFamily="66" charset="0"/>
              </a:rPr>
              <a:t>!</a:t>
            </a:r>
            <a:endParaRPr lang="en-US" sz="3200" dirty="0">
              <a:solidFill>
                <a:schemeClr val="bg1">
                  <a:lumMod val="10000"/>
                </a:schemeClr>
              </a:solidFill>
              <a:latin typeface="Comic Sans MS" pitchFamily="66" charset="0"/>
            </a:endParaRPr>
          </a:p>
        </p:txBody>
      </p:sp>
      <p:sp>
        <p:nvSpPr>
          <p:cNvPr id="6" name="Oval 5"/>
          <p:cNvSpPr/>
          <p:nvPr/>
        </p:nvSpPr>
        <p:spPr bwMode="auto">
          <a:xfrm>
            <a:off x="457200" y="457200"/>
            <a:ext cx="8153400" cy="1524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4000" dirty="0" smtClean="0">
                <a:solidFill>
                  <a:srgbClr val="FFFFFF"/>
                </a:solidFill>
                <a:effectLst>
                  <a:outerShdw blurRad="38100" dist="38100" dir="2700000" algn="tl">
                    <a:srgbClr val="000000">
                      <a:alpha val="43137"/>
                    </a:srgbClr>
                  </a:outerShdw>
                </a:effectLst>
                <a:latin typeface="Comic Sans MS" pitchFamily="66" charset="0"/>
              </a:rPr>
              <a:t>Informed Consent Requires:</a:t>
            </a:r>
            <a:endParaRPr lang="en-US" sz="4000" dirty="0">
              <a:solidFill>
                <a:srgbClr val="FFFF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6579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p:cTn id="7" dur="500" fill="hold"/>
                                        <p:tgtEl>
                                          <p:spTgt spid="276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28600" y="1447800"/>
            <a:ext cx="8686800" cy="3539430"/>
          </a:xfrm>
          <a:prstGeom prst="rect">
            <a:avLst/>
          </a:prstGeom>
          <a:noFill/>
          <a:ln w="9525">
            <a:noFill/>
            <a:miter lim="800000"/>
            <a:headEnd/>
            <a:tailEnd/>
          </a:ln>
        </p:spPr>
        <p:txBody>
          <a:bodyPr wrap="square">
            <a:spAutoFit/>
          </a:bodyPr>
          <a:lstStyle/>
          <a:p>
            <a:pPr>
              <a:spcBef>
                <a:spcPct val="50000"/>
              </a:spcBef>
              <a:tabLst>
                <a:tab pos="681038" algn="l"/>
              </a:tabLst>
              <a:defRPr/>
            </a:pPr>
            <a:endParaRPr lang="en-US" sz="1600" dirty="0">
              <a:solidFill>
                <a:srgbClr val="1C9903"/>
              </a:solidFill>
              <a:latin typeface="Comic Sans MS" pitchFamily="66" charset="0"/>
            </a:endParaRPr>
          </a:p>
          <a:p>
            <a:pPr algn="ctr">
              <a:spcBef>
                <a:spcPct val="50000"/>
              </a:spcBef>
              <a:tabLst>
                <a:tab pos="681038" algn="l"/>
              </a:tabLst>
              <a:defRPr/>
            </a:pPr>
            <a:r>
              <a:rPr lang="en-US" sz="3200" dirty="0">
                <a:latin typeface="Comic Sans MS" pitchFamily="66" charset="0"/>
              </a:rPr>
              <a:t>“The duty and responsibility for ascertaining the quality of the consent rests upon each individual who initiates, directs or engages in the experiment. It is a</a:t>
            </a:r>
            <a:r>
              <a:rPr lang="en-US" sz="3200" dirty="0">
                <a:solidFill>
                  <a:schemeClr val="accent6">
                    <a:lumMod val="50000"/>
                  </a:schemeClr>
                </a:solidFill>
                <a:latin typeface="Comic Sans MS" pitchFamily="66" charset="0"/>
              </a:rPr>
              <a:t> </a:t>
            </a:r>
            <a:r>
              <a:rPr lang="en-US" sz="3200" u="sng" dirty="0">
                <a:solidFill>
                  <a:schemeClr val="bg1">
                    <a:lumMod val="25000"/>
                  </a:schemeClr>
                </a:solidFill>
                <a:latin typeface="Comic Sans MS" pitchFamily="66" charset="0"/>
              </a:rPr>
              <a:t>personal duty and responsibility</a:t>
            </a:r>
            <a:r>
              <a:rPr lang="en-US" sz="3200" dirty="0">
                <a:solidFill>
                  <a:schemeClr val="bg1">
                    <a:lumMod val="25000"/>
                  </a:schemeClr>
                </a:solidFill>
                <a:latin typeface="Comic Sans MS" pitchFamily="66" charset="0"/>
              </a:rPr>
              <a:t> </a:t>
            </a:r>
            <a:r>
              <a:rPr lang="en-US" sz="3200" dirty="0">
                <a:latin typeface="Comic Sans MS" pitchFamily="66" charset="0"/>
              </a:rPr>
              <a:t>which may not be delegated to another with impunity</a:t>
            </a:r>
            <a:r>
              <a:rPr lang="en-US" sz="3200" dirty="0" smtClean="0">
                <a:latin typeface="Comic Sans MS" pitchFamily="66" charset="0"/>
              </a:rPr>
              <a:t>.” </a:t>
            </a:r>
            <a:endParaRPr lang="en-US" sz="3200" dirty="0">
              <a:latin typeface="Comic Sans MS" pitchFamily="66" charset="0"/>
            </a:endParaRPr>
          </a:p>
        </p:txBody>
      </p:sp>
      <p:sp>
        <p:nvSpPr>
          <p:cNvPr id="4" name="Text Box 5"/>
          <p:cNvSpPr txBox="1">
            <a:spLocks noChangeArrowheads="1"/>
          </p:cNvSpPr>
          <p:nvPr/>
        </p:nvSpPr>
        <p:spPr bwMode="auto">
          <a:xfrm>
            <a:off x="228600" y="152400"/>
            <a:ext cx="8686800" cy="1200329"/>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600" dirty="0" smtClean="0">
                <a:solidFill>
                  <a:srgbClr val="FFFFFF"/>
                </a:solidFill>
                <a:latin typeface="Comic Sans MS" pitchFamily="66" charset="0"/>
              </a:rPr>
              <a:t>Ascertaining Informed Consent is a Serious Matter</a:t>
            </a:r>
            <a:endParaRPr lang="en-US" sz="3600"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a:off x="304800" y="1990725"/>
            <a:ext cx="8839200" cy="584775"/>
          </a:xfrm>
          <a:prstGeom prst="rect">
            <a:avLst/>
          </a:prstGeom>
          <a:noFill/>
          <a:ln w="9525">
            <a:noFill/>
            <a:miter lim="800000"/>
            <a:headEnd/>
            <a:tailEnd/>
          </a:ln>
        </p:spPr>
        <p:txBody>
          <a:bodyPr>
            <a:spAutoFit/>
          </a:bodyPr>
          <a:lstStyle/>
          <a:p>
            <a:pPr>
              <a:spcBef>
                <a:spcPct val="50000"/>
              </a:spcBef>
            </a:pPr>
            <a:r>
              <a:rPr lang="en-US" sz="3200" dirty="0">
                <a:latin typeface="Comic Sans MS" pitchFamily="66" charset="0"/>
              </a:rPr>
              <a:t>A more </a:t>
            </a:r>
            <a:r>
              <a:rPr lang="en-US" sz="3200" u="sng" dirty="0">
                <a:latin typeface="Comic Sans MS" pitchFamily="66" charset="0"/>
              </a:rPr>
              <a:t>complete</a:t>
            </a:r>
            <a:r>
              <a:rPr lang="en-US" sz="3200" dirty="0">
                <a:latin typeface="Comic Sans MS" pitchFamily="66" charset="0"/>
              </a:rPr>
              <a:t> definition:</a:t>
            </a:r>
          </a:p>
        </p:txBody>
      </p:sp>
      <p:sp>
        <p:nvSpPr>
          <p:cNvPr id="10244" name="Text Box 6"/>
          <p:cNvSpPr txBox="1">
            <a:spLocks noChangeArrowheads="1"/>
          </p:cNvSpPr>
          <p:nvPr/>
        </p:nvSpPr>
        <p:spPr bwMode="auto">
          <a:xfrm>
            <a:off x="914400" y="2590800"/>
            <a:ext cx="8610600" cy="2892425"/>
          </a:xfrm>
          <a:prstGeom prst="rect">
            <a:avLst/>
          </a:prstGeom>
          <a:noFill/>
          <a:ln w="9525">
            <a:noFill/>
            <a:miter lim="800000"/>
            <a:headEnd/>
            <a:tailEnd/>
          </a:ln>
        </p:spPr>
        <p:txBody>
          <a:bodyPr>
            <a:spAutoFit/>
          </a:bodyPr>
          <a:lstStyle/>
          <a:p>
            <a:pPr marL="457200" indent="-457200">
              <a:spcBef>
                <a:spcPct val="10000"/>
              </a:spcBef>
              <a:buFont typeface="Wingdings" pitchFamily="2" charset="2"/>
              <a:buChar char="ü"/>
              <a:defRPr/>
            </a:pPr>
            <a:r>
              <a:rPr lang="en-US" sz="2800" dirty="0" smtClean="0">
                <a:solidFill>
                  <a:srgbClr val="C00000"/>
                </a:solidFill>
                <a:latin typeface="Comic Sans MS" pitchFamily="66" charset="0"/>
              </a:rPr>
              <a:t> reasonably </a:t>
            </a:r>
            <a:r>
              <a:rPr lang="en-US" sz="2800" dirty="0">
                <a:solidFill>
                  <a:srgbClr val="C00000"/>
                </a:solidFill>
                <a:latin typeface="Comic Sans MS" pitchFamily="66" charset="0"/>
              </a:rPr>
              <a:t>well-defined bounds</a:t>
            </a:r>
          </a:p>
          <a:p>
            <a:pPr marL="457200" indent="-457200">
              <a:spcBef>
                <a:spcPct val="10000"/>
              </a:spcBef>
              <a:buFont typeface="Wingdings" pitchFamily="2" charset="2"/>
              <a:buChar char="ü"/>
              <a:defRPr/>
            </a:pPr>
            <a:r>
              <a:rPr lang="en-US" sz="2800" dirty="0">
                <a:solidFill>
                  <a:srgbClr val="C00000"/>
                </a:solidFill>
                <a:latin typeface="Comic Sans MS" pitchFamily="66" charset="0"/>
              </a:rPr>
              <a:t> ethics of the medical profession</a:t>
            </a:r>
          </a:p>
          <a:p>
            <a:pPr marL="457200" indent="-457200">
              <a:spcBef>
                <a:spcPct val="10000"/>
              </a:spcBef>
              <a:buFont typeface="Wingdings" pitchFamily="2" charset="2"/>
              <a:buChar char="ü"/>
              <a:defRPr/>
            </a:pPr>
            <a:r>
              <a:rPr lang="en-US" sz="2800" dirty="0">
                <a:solidFill>
                  <a:srgbClr val="C00000"/>
                </a:solidFill>
                <a:latin typeface="Comic Sans MS" pitchFamily="66" charset="0"/>
              </a:rPr>
              <a:t> yield results for the good of society</a:t>
            </a:r>
          </a:p>
          <a:p>
            <a:pPr marL="457200" indent="-457200">
              <a:spcBef>
                <a:spcPct val="10000"/>
              </a:spcBef>
              <a:buFont typeface="Wingdings" pitchFamily="2" charset="2"/>
              <a:buChar char="ü"/>
              <a:defRPr/>
            </a:pPr>
            <a:r>
              <a:rPr lang="en-US" sz="2800" dirty="0">
                <a:solidFill>
                  <a:srgbClr val="C00000"/>
                </a:solidFill>
                <a:latin typeface="Comic Sans MS" pitchFamily="66" charset="0"/>
              </a:rPr>
              <a:t> these results are unprocurable by other	 </a:t>
            </a:r>
          </a:p>
          <a:p>
            <a:pPr>
              <a:spcBef>
                <a:spcPct val="10000"/>
              </a:spcBef>
              <a:defRPr/>
            </a:pPr>
            <a:r>
              <a:rPr lang="en-US" sz="2800" dirty="0">
                <a:solidFill>
                  <a:srgbClr val="C00000"/>
                </a:solidFill>
                <a:latin typeface="Comic Sans MS" pitchFamily="66" charset="0"/>
              </a:rPr>
              <a:t> </a:t>
            </a:r>
            <a:r>
              <a:rPr lang="en-US" sz="2800" dirty="0" smtClean="0">
                <a:solidFill>
                  <a:srgbClr val="C00000"/>
                </a:solidFill>
                <a:latin typeface="Comic Sans MS" pitchFamily="66" charset="0"/>
              </a:rPr>
              <a:t>     </a:t>
            </a:r>
            <a:r>
              <a:rPr lang="en-US" sz="2800" dirty="0" smtClean="0">
                <a:solidFill>
                  <a:srgbClr val="C00000"/>
                </a:solidFill>
                <a:latin typeface="Comic Sans MS" pitchFamily="66" charset="0"/>
              </a:rPr>
              <a:t>methods </a:t>
            </a:r>
            <a:r>
              <a:rPr lang="en-US" sz="2800" dirty="0">
                <a:solidFill>
                  <a:srgbClr val="C00000"/>
                </a:solidFill>
                <a:latin typeface="Comic Sans MS" pitchFamily="66" charset="0"/>
              </a:rPr>
              <a:t>or means of study</a:t>
            </a:r>
          </a:p>
          <a:p>
            <a:pPr marL="457200" indent="-457200">
              <a:spcBef>
                <a:spcPct val="10000"/>
              </a:spcBef>
              <a:buFont typeface="Wingdings" pitchFamily="2" charset="2"/>
              <a:buChar char="ü"/>
              <a:defRPr/>
            </a:pPr>
            <a:r>
              <a:rPr lang="en-US" sz="2800" dirty="0">
                <a:solidFill>
                  <a:srgbClr val="C00000"/>
                </a:solidFill>
                <a:latin typeface="Comic Sans MS" pitchFamily="66" charset="0"/>
              </a:rPr>
              <a:t> with the </a:t>
            </a:r>
            <a:r>
              <a:rPr lang="en-US" sz="2800" u="sng" dirty="0">
                <a:solidFill>
                  <a:srgbClr val="C00000"/>
                </a:solidFill>
                <a:latin typeface="Comic Sans MS" pitchFamily="66" charset="0"/>
              </a:rPr>
              <a:t>informed consent of subject</a:t>
            </a:r>
          </a:p>
        </p:txBody>
      </p:sp>
      <p:sp>
        <p:nvSpPr>
          <p:cNvPr id="27653" name="TextBox 4"/>
          <p:cNvSpPr txBox="1">
            <a:spLocks noChangeArrowheads="1"/>
          </p:cNvSpPr>
          <p:nvPr/>
        </p:nvSpPr>
        <p:spPr bwMode="auto">
          <a:xfrm>
            <a:off x="0" y="5562600"/>
            <a:ext cx="8839200" cy="707886"/>
          </a:xfrm>
          <a:prstGeom prst="rect">
            <a:avLst/>
          </a:prstGeom>
          <a:noFill/>
          <a:ln w="9525">
            <a:noFill/>
            <a:miter lim="800000"/>
            <a:headEnd/>
            <a:tailEnd/>
          </a:ln>
        </p:spPr>
        <p:txBody>
          <a:bodyPr wrap="square">
            <a:spAutoFit/>
          </a:bodyPr>
          <a:lstStyle/>
          <a:p>
            <a:pPr algn="ctr"/>
            <a:r>
              <a:rPr lang="en-US" sz="4000" dirty="0">
                <a:solidFill>
                  <a:schemeClr val="bg1">
                    <a:lumMod val="25000"/>
                  </a:schemeClr>
                </a:solidFill>
                <a:latin typeface="Comic Sans MS" pitchFamily="66" charset="0"/>
              </a:rPr>
              <a:t>Better?  Anything still missing?</a:t>
            </a:r>
          </a:p>
        </p:txBody>
      </p:sp>
      <p:sp>
        <p:nvSpPr>
          <p:cNvPr id="6" name="Oval 5"/>
          <p:cNvSpPr/>
          <p:nvPr/>
        </p:nvSpPr>
        <p:spPr bwMode="auto">
          <a:xfrm>
            <a:off x="457200" y="457200"/>
            <a:ext cx="8153400" cy="1524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4000" dirty="0">
                <a:solidFill>
                  <a:srgbClr val="FFFFFF"/>
                </a:solidFill>
                <a:effectLst>
                  <a:outerShdw blurRad="38100" dist="38100" dir="2700000" algn="tl">
                    <a:srgbClr val="000000">
                      <a:alpha val="43137"/>
                    </a:srgbClr>
                  </a:outerShdw>
                </a:effectLst>
                <a:latin typeface="Comic Sans MS" pitchFamily="66" charset="0"/>
              </a:rPr>
              <a:t>Permissible Medical Experiments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fill="hold"/>
                                        <p:tgtEl>
                                          <p:spTgt spid="27653"/>
                                        </p:tgtEl>
                                        <p:attrNameLst>
                                          <p:attrName>ppt_w</p:attrName>
                                        </p:attrNameLst>
                                      </p:cBhvr>
                                      <p:tavLst>
                                        <p:tav tm="0">
                                          <p:val>
                                            <p:fltVal val="0"/>
                                          </p:val>
                                        </p:tav>
                                        <p:tav tm="100000">
                                          <p:val>
                                            <p:strVal val="#ppt_w"/>
                                          </p:val>
                                        </p:tav>
                                      </p:tavLst>
                                    </p:anim>
                                    <p:anim calcmode="lin" valueType="num">
                                      <p:cBhvr>
                                        <p:cTn id="8" dur="500" fill="hold"/>
                                        <p:tgtEl>
                                          <p:spTgt spid="27653"/>
                                        </p:tgtEl>
                                        <p:attrNameLst>
                                          <p:attrName>ppt_h</p:attrName>
                                        </p:attrNameLst>
                                      </p:cBhvr>
                                      <p:tavLst>
                                        <p:tav tm="0">
                                          <p:val>
                                            <p:fltVal val="0"/>
                                          </p:val>
                                        </p:tav>
                                        <p:tav tm="100000">
                                          <p:val>
                                            <p:strVal val="#ppt_h"/>
                                          </p:val>
                                        </p:tav>
                                      </p:tavLst>
                                    </p:anim>
                                    <p:animEffect transition="in" filter="fade">
                                      <p:cBhvr>
                                        <p:cTn id="9"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1219200"/>
            <a:ext cx="8305800" cy="2800767"/>
          </a:xfrm>
          <a:prstGeom prst="rect">
            <a:avLst/>
          </a:prstGeom>
          <a:noFill/>
          <a:ln w="9525">
            <a:noFill/>
            <a:miter lim="800000"/>
            <a:headEnd/>
            <a:tailEnd/>
          </a:ln>
        </p:spPr>
        <p:txBody>
          <a:bodyPr>
            <a:spAutoFit/>
          </a:bodyPr>
          <a:lstStyle/>
          <a:p>
            <a:pPr algn="ctr">
              <a:spcBef>
                <a:spcPct val="50000"/>
              </a:spcBef>
            </a:pPr>
            <a:r>
              <a:rPr lang="en-US" sz="4400" dirty="0">
                <a:latin typeface="Comic Sans MS" pitchFamily="66" charset="0"/>
              </a:rPr>
              <a:t>But the forces that lead to unethical medical experimentation were not left at the Nazi </a:t>
            </a:r>
            <a:r>
              <a:rPr lang="en-US" sz="4400" dirty="0" smtClean="0">
                <a:latin typeface="Comic Sans MS" pitchFamily="66" charset="0"/>
              </a:rPr>
              <a:t>doorstep…</a:t>
            </a:r>
            <a:endParaRPr lang="en-US" sz="440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1219200"/>
            <a:ext cx="8305800" cy="4493538"/>
          </a:xfrm>
          <a:prstGeom prst="rect">
            <a:avLst/>
          </a:prstGeom>
          <a:noFill/>
          <a:ln w="9525">
            <a:noFill/>
            <a:miter lim="800000"/>
            <a:headEnd/>
            <a:tailEnd/>
          </a:ln>
        </p:spPr>
        <p:txBody>
          <a:bodyPr>
            <a:spAutoFit/>
          </a:bodyPr>
          <a:lstStyle/>
          <a:p>
            <a:pPr algn="ctr">
              <a:spcBef>
                <a:spcPct val="50000"/>
              </a:spcBef>
              <a:defRPr/>
            </a:pPr>
            <a:r>
              <a:rPr lang="en-US" sz="4400" dirty="0">
                <a:latin typeface="Comic Sans MS" pitchFamily="66" charset="0"/>
              </a:rPr>
              <a:t>But the forces that lead to unethical medical experimentation were not left at the Nazi </a:t>
            </a:r>
            <a:r>
              <a:rPr lang="en-US" sz="4400" dirty="0" smtClean="0">
                <a:latin typeface="Comic Sans MS" pitchFamily="66" charset="0"/>
              </a:rPr>
              <a:t>doorstep… </a:t>
            </a:r>
          </a:p>
          <a:p>
            <a:pPr algn="ctr">
              <a:spcBef>
                <a:spcPct val="50000"/>
              </a:spcBef>
              <a:defRPr/>
            </a:pPr>
            <a:r>
              <a:rPr lang="en-US" sz="4400" dirty="0" smtClean="0">
                <a:solidFill>
                  <a:schemeClr val="bg1">
                    <a:lumMod val="25000"/>
                  </a:schemeClr>
                </a:solidFill>
                <a:effectLst>
                  <a:outerShdw blurRad="38100" dist="38100" dir="2700000" algn="tl">
                    <a:srgbClr val="000000">
                      <a:alpha val="43137"/>
                    </a:srgbClr>
                  </a:outerShdw>
                </a:effectLst>
                <a:latin typeface="Comic Sans MS" pitchFamily="66" charset="0"/>
              </a:rPr>
              <a:t>nor </a:t>
            </a:r>
            <a:r>
              <a:rPr lang="en-US" sz="4400" dirty="0">
                <a:solidFill>
                  <a:schemeClr val="bg1">
                    <a:lumMod val="25000"/>
                  </a:schemeClr>
                </a:solidFill>
                <a:effectLst>
                  <a:outerShdw blurRad="38100" dist="38100" dir="2700000" algn="tl">
                    <a:srgbClr val="000000">
                      <a:alpha val="43137"/>
                    </a:srgbClr>
                  </a:outerShdw>
                </a:effectLst>
                <a:latin typeface="Comic Sans MS" pitchFamily="66" charset="0"/>
              </a:rPr>
              <a:t>did the problem even </a:t>
            </a:r>
            <a:r>
              <a:rPr lang="en-US" sz="4400" dirty="0" smtClean="0">
                <a:solidFill>
                  <a:schemeClr val="bg1">
                    <a:lumMod val="25000"/>
                  </a:schemeClr>
                </a:solidFill>
                <a:effectLst>
                  <a:outerShdw blurRad="38100" dist="38100" dir="2700000" algn="tl">
                    <a:srgbClr val="000000">
                      <a:alpha val="43137"/>
                    </a:srgbClr>
                  </a:outerShdw>
                </a:effectLst>
                <a:latin typeface="Comic Sans MS" pitchFamily="66" charset="0"/>
              </a:rPr>
              <a:t>originate in Germany!</a:t>
            </a:r>
            <a:endParaRPr lang="en-US" sz="4400" dirty="0">
              <a:solidFill>
                <a:schemeClr val="bg1">
                  <a:lumMod val="25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6"/>
          <p:cNvSpPr txBox="1">
            <a:spLocks noChangeArrowheads="1"/>
          </p:cNvSpPr>
          <p:nvPr/>
        </p:nvSpPr>
        <p:spPr bwMode="auto">
          <a:xfrm>
            <a:off x="609600" y="2133600"/>
            <a:ext cx="8001000" cy="3323987"/>
          </a:xfrm>
          <a:prstGeom prst="rect">
            <a:avLst/>
          </a:prstGeom>
          <a:noFill/>
          <a:ln w="9525">
            <a:noFill/>
            <a:miter lim="800000"/>
            <a:headEnd/>
            <a:tailEnd/>
          </a:ln>
        </p:spPr>
        <p:txBody>
          <a:bodyPr wrap="square">
            <a:spAutoFit/>
          </a:bodyPr>
          <a:lstStyle/>
          <a:p>
            <a:pPr>
              <a:spcBef>
                <a:spcPct val="50000"/>
              </a:spcBef>
            </a:pPr>
            <a:r>
              <a:rPr lang="en-US" sz="3000" dirty="0">
                <a:latin typeface="Comic Sans MS" pitchFamily="66" charset="0"/>
              </a:rPr>
              <a:t>From 1932 to 1972, the </a:t>
            </a:r>
            <a:r>
              <a:rPr lang="en-US" sz="3000" dirty="0" smtClean="0">
                <a:latin typeface="Comic Sans MS" pitchFamily="66" charset="0"/>
              </a:rPr>
              <a:t>U.S. </a:t>
            </a:r>
            <a:r>
              <a:rPr lang="en-US" sz="3000" dirty="0">
                <a:latin typeface="Comic Sans MS" pitchFamily="66" charset="0"/>
              </a:rPr>
              <a:t>Public Health Service conducted an experiment in Macon County, </a:t>
            </a:r>
            <a:r>
              <a:rPr lang="en-US" sz="3000" dirty="0" smtClean="0">
                <a:latin typeface="Comic Sans MS" pitchFamily="66" charset="0"/>
              </a:rPr>
              <a:t>Alabama </a:t>
            </a:r>
            <a:r>
              <a:rPr lang="en-US" sz="3000" dirty="0">
                <a:latin typeface="Comic Sans MS" pitchFamily="66" charset="0"/>
              </a:rPr>
              <a:t>to determine the natural course of untreated latent syphilis in black males.  Treatment was withheld even after the onset of penicillin therapies became commonplace in the </a:t>
            </a:r>
            <a:r>
              <a:rPr lang="en-US" sz="3000" dirty="0" smtClean="0">
                <a:latin typeface="Comic Sans MS" pitchFamily="66" charset="0"/>
              </a:rPr>
              <a:t>1940s</a:t>
            </a:r>
            <a:r>
              <a:rPr lang="en-US" sz="3000" dirty="0">
                <a:latin typeface="Comic Sans MS" pitchFamily="66" charset="0"/>
              </a:rPr>
              <a:t>.</a:t>
            </a:r>
          </a:p>
        </p:txBody>
      </p:sp>
      <p:sp>
        <p:nvSpPr>
          <p:cNvPr id="2" name="Oval 1"/>
          <p:cNvSpPr/>
          <p:nvPr/>
        </p:nvSpPr>
        <p:spPr bwMode="auto">
          <a:xfrm>
            <a:off x="152400" y="457200"/>
            <a:ext cx="8839200" cy="1143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b="1" dirty="0">
                <a:solidFill>
                  <a:srgbClr val="FFFFFF"/>
                </a:solidFill>
                <a:effectLst>
                  <a:outerShdw blurRad="38100" dist="38100" dir="2700000" algn="tl">
                    <a:srgbClr val="000000"/>
                  </a:outerShdw>
                </a:effectLst>
                <a:latin typeface="Comic Sans MS" pitchFamily="66" charset="0"/>
              </a:rPr>
              <a:t>Tuskegee Syphilis Experiments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228600" y="1927116"/>
            <a:ext cx="8915400" cy="4478149"/>
          </a:xfrm>
          <a:prstGeom prst="rect">
            <a:avLst/>
          </a:prstGeom>
          <a:noFill/>
          <a:ln w="9525">
            <a:noFill/>
            <a:miter lim="800000"/>
            <a:headEnd/>
            <a:tailEnd/>
          </a:ln>
        </p:spPr>
        <p:txBody>
          <a:bodyPr>
            <a:spAutoFit/>
          </a:bodyPr>
          <a:lstStyle/>
          <a:p>
            <a:pPr marL="457200" indent="-457200">
              <a:spcBef>
                <a:spcPct val="50000"/>
              </a:spcBef>
              <a:buClr>
                <a:schemeClr val="bg1">
                  <a:lumMod val="25000"/>
                </a:schemeClr>
              </a:buClr>
              <a:buFont typeface="Wingdings" pitchFamily="2" charset="2"/>
              <a:buChar char="ü"/>
              <a:tabLst>
                <a:tab pos="292100" algn="l"/>
              </a:tabLst>
              <a:defRPr/>
            </a:pPr>
            <a:r>
              <a:rPr lang="en-US" sz="3000" dirty="0">
                <a:latin typeface="Comic Sans MS" pitchFamily="66" charset="0"/>
              </a:rPr>
              <a:t>400 </a:t>
            </a:r>
            <a:r>
              <a:rPr lang="en-US" sz="3000" dirty="0" smtClean="0">
                <a:latin typeface="Comic Sans MS" pitchFamily="66" charset="0"/>
              </a:rPr>
              <a:t>poor, illiterate African-American </a:t>
            </a:r>
            <a:r>
              <a:rPr lang="en-US" sz="3000" dirty="0">
                <a:latin typeface="Comic Sans MS" pitchFamily="66" charset="0"/>
              </a:rPr>
              <a:t>sharecroppers </a:t>
            </a:r>
            <a:r>
              <a:rPr lang="en-US" sz="3000" dirty="0" smtClean="0">
                <a:latin typeface="Comic Sans MS" pitchFamily="66" charset="0"/>
              </a:rPr>
              <a:t>infected with latent syphilis </a:t>
            </a:r>
            <a:r>
              <a:rPr lang="en-US" sz="3000" dirty="0">
                <a:latin typeface="Comic Sans MS" pitchFamily="66" charset="0"/>
              </a:rPr>
              <a:t>were enrolled in a study and were offered free health care, meals and burial insurance from the </a:t>
            </a:r>
            <a:r>
              <a:rPr lang="en-US" sz="3000" dirty="0" smtClean="0">
                <a:latin typeface="Comic Sans MS" pitchFamily="66" charset="0"/>
              </a:rPr>
              <a:t>U.S. </a:t>
            </a:r>
            <a:r>
              <a:rPr lang="en-US" sz="3000" dirty="0">
                <a:latin typeface="Comic Sans MS" pitchFamily="66" charset="0"/>
              </a:rPr>
              <a:t>G</a:t>
            </a:r>
            <a:r>
              <a:rPr lang="en-US" sz="3000" dirty="0" smtClean="0">
                <a:latin typeface="Comic Sans MS" pitchFamily="66" charset="0"/>
              </a:rPr>
              <a:t>overnment.</a:t>
            </a:r>
            <a:endParaRPr lang="en-US" sz="3000" dirty="0">
              <a:latin typeface="Comic Sans MS" pitchFamily="66" charset="0"/>
            </a:endParaRPr>
          </a:p>
          <a:p>
            <a:pPr marL="457200" indent="-457200">
              <a:spcBef>
                <a:spcPct val="50000"/>
              </a:spcBef>
              <a:buClr>
                <a:schemeClr val="bg1">
                  <a:lumMod val="25000"/>
                </a:schemeClr>
              </a:buClr>
              <a:buFont typeface="Wingdings" pitchFamily="2" charset="2"/>
              <a:buChar char="ü"/>
              <a:tabLst>
                <a:tab pos="284163" algn="l"/>
              </a:tabLst>
              <a:defRPr/>
            </a:pPr>
            <a:r>
              <a:rPr lang="en-US" sz="3000" dirty="0" smtClean="0">
                <a:latin typeface="Comic Sans MS" pitchFamily="66" charset="0"/>
              </a:rPr>
              <a:t>They </a:t>
            </a:r>
            <a:r>
              <a:rPr lang="en-US" sz="3000" dirty="0">
                <a:latin typeface="Comic Sans MS" pitchFamily="66" charset="0"/>
              </a:rPr>
              <a:t>were </a:t>
            </a:r>
            <a:r>
              <a:rPr lang="en-US" sz="3000" dirty="0" smtClean="0">
                <a:latin typeface="Comic Sans MS" pitchFamily="66" charset="0"/>
              </a:rPr>
              <a:t>never </a:t>
            </a:r>
            <a:r>
              <a:rPr lang="en-US" sz="3000" dirty="0">
                <a:latin typeface="Comic Sans MS" pitchFamily="66" charset="0"/>
              </a:rPr>
              <a:t>told they had syphilis, nor </a:t>
            </a:r>
            <a:r>
              <a:rPr lang="en-US" sz="3000" dirty="0" smtClean="0">
                <a:latin typeface="Comic Sans MS" pitchFamily="66" charset="0"/>
              </a:rPr>
              <a:t>were </a:t>
            </a:r>
            <a:r>
              <a:rPr lang="en-US" sz="3000" dirty="0">
                <a:latin typeface="Comic Sans MS" pitchFamily="66" charset="0"/>
              </a:rPr>
              <a:t>they ever treated for </a:t>
            </a:r>
            <a:r>
              <a:rPr lang="en-US" sz="3000" dirty="0" smtClean="0">
                <a:latin typeface="Comic Sans MS" pitchFamily="66" charset="0"/>
              </a:rPr>
              <a:t>it; rather they </a:t>
            </a:r>
            <a:r>
              <a:rPr lang="en-US" sz="3000" dirty="0">
                <a:latin typeface="Comic Sans MS" pitchFamily="66" charset="0"/>
              </a:rPr>
              <a:t>thought they </a:t>
            </a:r>
            <a:r>
              <a:rPr lang="en-US" sz="3000" dirty="0" smtClean="0">
                <a:latin typeface="Comic Sans MS" pitchFamily="66" charset="0"/>
              </a:rPr>
              <a:t>had “bad </a:t>
            </a:r>
            <a:r>
              <a:rPr lang="en-US" sz="3000" dirty="0">
                <a:latin typeface="Comic Sans MS" pitchFamily="66" charset="0"/>
              </a:rPr>
              <a:t>blood” </a:t>
            </a:r>
            <a:r>
              <a:rPr lang="en-US" sz="3000" dirty="0" smtClean="0">
                <a:latin typeface="Comic Sans MS" pitchFamily="66" charset="0"/>
              </a:rPr>
              <a:t>- a </a:t>
            </a:r>
            <a:r>
              <a:rPr lang="en-US" sz="3000" dirty="0">
                <a:latin typeface="Comic Sans MS" pitchFamily="66" charset="0"/>
              </a:rPr>
              <a:t>local </a:t>
            </a:r>
            <a:r>
              <a:rPr lang="en-US" sz="3000" dirty="0" smtClean="0">
                <a:latin typeface="Comic Sans MS" pitchFamily="66" charset="0"/>
              </a:rPr>
              <a:t>term </a:t>
            </a:r>
            <a:r>
              <a:rPr lang="en-US" sz="3000" dirty="0">
                <a:latin typeface="Comic Sans MS" pitchFamily="66" charset="0"/>
              </a:rPr>
              <a:t>that included multiple </a:t>
            </a:r>
            <a:r>
              <a:rPr lang="en-US" sz="3000" dirty="0" smtClean="0">
                <a:latin typeface="Comic Sans MS" pitchFamily="66" charset="0"/>
              </a:rPr>
              <a:t>ailments</a:t>
            </a:r>
            <a:r>
              <a:rPr lang="en-US" sz="3000" dirty="0">
                <a:latin typeface="Comic Sans MS" pitchFamily="66" charset="0"/>
              </a:rPr>
              <a:t>.</a:t>
            </a:r>
          </a:p>
        </p:txBody>
      </p:sp>
      <p:sp>
        <p:nvSpPr>
          <p:cNvPr id="4" name="Oval 3"/>
          <p:cNvSpPr/>
          <p:nvPr/>
        </p:nvSpPr>
        <p:spPr bwMode="auto">
          <a:xfrm>
            <a:off x="152400" y="457200"/>
            <a:ext cx="8839200" cy="1143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b="1" dirty="0">
                <a:solidFill>
                  <a:srgbClr val="FFFFFF"/>
                </a:solidFill>
                <a:effectLst>
                  <a:outerShdw blurRad="38100" dist="38100" dir="2700000" algn="tl">
                    <a:srgbClr val="000000"/>
                  </a:outerShdw>
                </a:effectLst>
                <a:latin typeface="Comic Sans MS" pitchFamily="66" charset="0"/>
              </a:rPr>
              <a:t>Tuskegee Syphilis Experiments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228600" y="1691819"/>
            <a:ext cx="8763000" cy="4708981"/>
          </a:xfrm>
          <a:prstGeom prst="rect">
            <a:avLst/>
          </a:prstGeom>
          <a:noFill/>
          <a:ln w="9525">
            <a:noFill/>
            <a:miter lim="800000"/>
            <a:headEnd/>
            <a:tailEnd/>
          </a:ln>
        </p:spPr>
        <p:txBody>
          <a:bodyPr wrap="square">
            <a:spAutoFit/>
          </a:bodyPr>
          <a:lstStyle/>
          <a:p>
            <a:pPr marL="457200" indent="-457200">
              <a:spcBef>
                <a:spcPct val="50000"/>
              </a:spcBef>
              <a:buClr>
                <a:schemeClr val="bg1">
                  <a:lumMod val="25000"/>
                </a:schemeClr>
              </a:buClr>
              <a:buFont typeface="Wingdings" pitchFamily="2" charset="2"/>
              <a:buChar char="ü"/>
              <a:tabLst>
                <a:tab pos="292100" algn="l"/>
              </a:tabLst>
              <a:defRPr/>
            </a:pPr>
            <a:r>
              <a:rPr lang="en-US" sz="3000" dirty="0">
                <a:latin typeface="Comic Sans MS" pitchFamily="66" charset="0"/>
              </a:rPr>
              <a:t>Government officials went to great lengths </a:t>
            </a:r>
            <a:r>
              <a:rPr lang="en-US" sz="3000" dirty="0" smtClean="0">
                <a:latin typeface="Comic Sans MS" pitchFamily="66" charset="0"/>
              </a:rPr>
              <a:t>to </a:t>
            </a:r>
            <a:r>
              <a:rPr lang="en-US" sz="3000" dirty="0">
                <a:latin typeface="Comic Sans MS" pitchFamily="66" charset="0"/>
              </a:rPr>
              <a:t>insure that no therapy was received; even after the use of penicillin as a cure became the standard treatment in </a:t>
            </a:r>
            <a:r>
              <a:rPr lang="en-US" sz="3000" dirty="0" smtClean="0">
                <a:latin typeface="Comic Sans MS" pitchFamily="66" charset="0"/>
              </a:rPr>
              <a:t>1947. </a:t>
            </a:r>
            <a:endParaRPr lang="en-US" sz="3000" dirty="0">
              <a:latin typeface="Comic Sans MS" pitchFamily="66" charset="0"/>
            </a:endParaRPr>
          </a:p>
          <a:p>
            <a:pPr marL="457200" indent="-457200">
              <a:spcBef>
                <a:spcPct val="50000"/>
              </a:spcBef>
              <a:buClr>
                <a:schemeClr val="bg1">
                  <a:lumMod val="25000"/>
                </a:schemeClr>
              </a:buClr>
              <a:buFont typeface="Wingdings" pitchFamily="2" charset="2"/>
              <a:buChar char="ü"/>
              <a:tabLst>
                <a:tab pos="284163" algn="l"/>
              </a:tabLst>
              <a:defRPr/>
            </a:pPr>
            <a:r>
              <a:rPr lang="en-US" sz="3000" dirty="0" smtClean="0">
                <a:latin typeface="Comic Sans MS" pitchFamily="66" charset="0"/>
              </a:rPr>
              <a:t>Medical </a:t>
            </a:r>
            <a:r>
              <a:rPr lang="en-US" sz="3000" dirty="0">
                <a:latin typeface="Comic Sans MS" pitchFamily="66" charset="0"/>
              </a:rPr>
              <a:t>research staff lied to patients and </a:t>
            </a:r>
            <a:r>
              <a:rPr lang="en-US" sz="3000" dirty="0" smtClean="0">
                <a:latin typeface="Comic Sans MS" pitchFamily="66" charset="0"/>
              </a:rPr>
              <a:t>even actively worked </a:t>
            </a:r>
            <a:r>
              <a:rPr lang="en-US" sz="3000" dirty="0">
                <a:latin typeface="Comic Sans MS" pitchFamily="66" charset="0"/>
              </a:rPr>
              <a:t>to prevent </a:t>
            </a:r>
            <a:r>
              <a:rPr lang="en-US" sz="3000" dirty="0" smtClean="0">
                <a:latin typeface="Comic Sans MS" pitchFamily="66" charset="0"/>
              </a:rPr>
              <a:t>them </a:t>
            </a:r>
            <a:r>
              <a:rPr lang="en-US" sz="3000" dirty="0">
                <a:latin typeface="Comic Sans MS" pitchFamily="66" charset="0"/>
              </a:rPr>
              <a:t>from </a:t>
            </a:r>
            <a:r>
              <a:rPr lang="en-US" sz="3000" dirty="0" smtClean="0">
                <a:latin typeface="Comic Sans MS" pitchFamily="66" charset="0"/>
              </a:rPr>
              <a:t>accessing </a:t>
            </a:r>
            <a:r>
              <a:rPr lang="en-US" sz="3000" dirty="0">
                <a:latin typeface="Comic Sans MS" pitchFamily="66" charset="0"/>
              </a:rPr>
              <a:t>programs available to </a:t>
            </a:r>
            <a:r>
              <a:rPr lang="en-US" sz="3000" dirty="0" smtClean="0">
                <a:latin typeface="Comic Sans MS" pitchFamily="66" charset="0"/>
              </a:rPr>
              <a:t>others.</a:t>
            </a:r>
            <a:endParaRPr lang="en-US" sz="3000" dirty="0">
              <a:latin typeface="Comic Sans MS" pitchFamily="66" charset="0"/>
            </a:endParaRPr>
          </a:p>
          <a:p>
            <a:pPr marL="457200" indent="-457200">
              <a:spcBef>
                <a:spcPct val="50000"/>
              </a:spcBef>
              <a:buClr>
                <a:schemeClr val="bg1">
                  <a:lumMod val="25000"/>
                </a:schemeClr>
              </a:buClr>
              <a:buFont typeface="Wingdings" pitchFamily="2" charset="2"/>
              <a:buChar char="ü"/>
              <a:tabLst>
                <a:tab pos="342900" algn="l"/>
              </a:tabLst>
              <a:defRPr/>
            </a:pPr>
            <a:r>
              <a:rPr lang="en-US" sz="3000" dirty="0" smtClean="0">
                <a:latin typeface="Comic Sans MS" pitchFamily="66" charset="0"/>
              </a:rPr>
              <a:t>The </a:t>
            </a:r>
            <a:r>
              <a:rPr lang="en-US" sz="3000" dirty="0">
                <a:latin typeface="Comic Sans MS" pitchFamily="66" charset="0"/>
              </a:rPr>
              <a:t>withheld treatment </a:t>
            </a:r>
            <a:r>
              <a:rPr lang="en-US" sz="3000" dirty="0" smtClean="0">
                <a:latin typeface="Comic Sans MS" pitchFamily="66" charset="0"/>
              </a:rPr>
              <a:t>caused </a:t>
            </a:r>
            <a:r>
              <a:rPr lang="en-US" sz="3000" dirty="0">
                <a:latin typeface="Comic Sans MS" pitchFamily="66" charset="0"/>
              </a:rPr>
              <a:t>needless </a:t>
            </a:r>
            <a:r>
              <a:rPr lang="en-US" sz="3000" dirty="0" smtClean="0">
                <a:latin typeface="Comic Sans MS" pitchFamily="66" charset="0"/>
              </a:rPr>
              <a:t>suffering </a:t>
            </a:r>
            <a:r>
              <a:rPr lang="en-US" sz="3000" dirty="0">
                <a:latin typeface="Comic Sans MS" pitchFamily="66" charset="0"/>
              </a:rPr>
              <a:t>and </a:t>
            </a:r>
            <a:r>
              <a:rPr lang="en-US" sz="3000" dirty="0" smtClean="0">
                <a:latin typeface="Comic Sans MS" pitchFamily="66" charset="0"/>
              </a:rPr>
              <a:t>eventual death.</a:t>
            </a:r>
            <a:endParaRPr lang="en-US" sz="3000" dirty="0">
              <a:latin typeface="Comic Sans MS" pitchFamily="66" charset="0"/>
            </a:endParaRPr>
          </a:p>
        </p:txBody>
      </p:sp>
      <p:sp>
        <p:nvSpPr>
          <p:cNvPr id="4" name="Oval 3"/>
          <p:cNvSpPr/>
          <p:nvPr/>
        </p:nvSpPr>
        <p:spPr bwMode="auto">
          <a:xfrm>
            <a:off x="152400" y="457200"/>
            <a:ext cx="8839200" cy="1143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b="1" dirty="0">
                <a:solidFill>
                  <a:srgbClr val="FFFFFF"/>
                </a:solidFill>
                <a:effectLst>
                  <a:outerShdw blurRad="38100" dist="38100" dir="2700000" algn="tl">
                    <a:srgbClr val="000000"/>
                  </a:outerShdw>
                </a:effectLst>
                <a:latin typeface="Comic Sans MS" pitchFamily="66" charset="0"/>
              </a:rPr>
              <a:t>Tuskegee Syphilis Experiments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Scanabuse1"/>
          <p:cNvPicPr>
            <a:picLocks noGrp="1" noChangeAspect="1" noChangeArrowheads="1"/>
          </p:cNvPicPr>
          <p:nvPr>
            <p:ph idx="1"/>
          </p:nvPr>
        </p:nvPicPr>
        <p:blipFill>
          <a:blip r:embed="rId3" cstate="print"/>
          <a:srcRect/>
          <a:stretch>
            <a:fillRect/>
          </a:stretch>
        </p:blipFill>
        <p:spPr>
          <a:xfrm>
            <a:off x="228600" y="762000"/>
            <a:ext cx="3436938" cy="5715000"/>
          </a:xfrm>
          <a:noFill/>
        </p:spPr>
      </p:pic>
      <p:sp>
        <p:nvSpPr>
          <p:cNvPr id="21507" name="Text Box 3"/>
          <p:cNvSpPr txBox="1">
            <a:spLocks noChangeArrowheads="1"/>
          </p:cNvSpPr>
          <p:nvPr/>
        </p:nvSpPr>
        <p:spPr bwMode="auto">
          <a:xfrm>
            <a:off x="4191000" y="1219200"/>
            <a:ext cx="4038600" cy="4031867"/>
          </a:xfrm>
          <a:prstGeom prst="rect">
            <a:avLst/>
          </a:prstGeom>
          <a:noFill/>
          <a:ln w="9525">
            <a:noFill/>
            <a:miter lim="800000"/>
            <a:headEnd/>
            <a:tailEnd/>
          </a:ln>
        </p:spPr>
        <p:txBody>
          <a:bodyPr wrap="square" lIns="91433" tIns="45717" rIns="91433" bIns="45717">
            <a:spAutoFit/>
          </a:bodyPr>
          <a:lstStyle/>
          <a:p>
            <a:pPr>
              <a:spcBef>
                <a:spcPct val="50000"/>
              </a:spcBef>
              <a:defRPr/>
            </a:pPr>
            <a:r>
              <a:rPr lang="en-US" sz="3200" dirty="0">
                <a:latin typeface="Comic Sans MS" pitchFamily="66" charset="0"/>
                <a:ea typeface="Osaka" charset="-128"/>
              </a:rPr>
              <a:t>“The longest non-therapeutic experiment on human beings in medical </a:t>
            </a:r>
            <a:r>
              <a:rPr lang="en-US" sz="3200" dirty="0" smtClean="0">
                <a:latin typeface="Comic Sans MS" pitchFamily="66" charset="0"/>
                <a:ea typeface="Osaka" charset="-128"/>
              </a:rPr>
              <a:t>history.”</a:t>
            </a:r>
            <a:endParaRPr lang="en-US" sz="3200" dirty="0">
              <a:latin typeface="Comic Sans MS" pitchFamily="66" charset="0"/>
              <a:ea typeface="Osaka" charset="-128"/>
            </a:endParaRPr>
          </a:p>
          <a:p>
            <a:pPr algn="r">
              <a:spcBef>
                <a:spcPct val="50000"/>
              </a:spcBef>
              <a:defRPr/>
            </a:pPr>
            <a:endParaRPr lang="en-US" sz="3200" dirty="0">
              <a:latin typeface="Times" pitchFamily="18" charset="0"/>
              <a:ea typeface="Osaka" charset="-128"/>
            </a:endParaRPr>
          </a:p>
          <a:p>
            <a:pPr algn="r">
              <a:spcBef>
                <a:spcPct val="20000"/>
              </a:spcBef>
              <a:defRPr/>
            </a:pPr>
            <a:r>
              <a:rPr lang="en-US" sz="2000" b="1" dirty="0">
                <a:solidFill>
                  <a:schemeClr val="bg1">
                    <a:lumMod val="25000"/>
                  </a:schemeClr>
                </a:solidFill>
                <a:latin typeface="Comic Sans MS" pitchFamily="66" charset="0"/>
                <a:ea typeface="Osaka" charset="-128"/>
              </a:rPr>
              <a:t>July 26, 1972</a:t>
            </a:r>
          </a:p>
          <a:p>
            <a:pPr algn="r">
              <a:spcBef>
                <a:spcPct val="20000"/>
              </a:spcBef>
              <a:defRPr/>
            </a:pPr>
            <a:r>
              <a:rPr lang="en-US" sz="2000" b="1" dirty="0">
                <a:solidFill>
                  <a:schemeClr val="bg1">
                    <a:lumMod val="25000"/>
                  </a:schemeClr>
                </a:solidFill>
                <a:latin typeface="Comic Sans MS" pitchFamily="66" charset="0"/>
                <a:ea typeface="Osaka" charset="-128"/>
              </a:rPr>
              <a:t>New York Times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60" name="Text Box 4"/>
          <p:cNvSpPr txBox="1">
            <a:spLocks noChangeArrowheads="1"/>
          </p:cNvSpPr>
          <p:nvPr/>
        </p:nvSpPr>
        <p:spPr bwMode="auto">
          <a:xfrm>
            <a:off x="228600" y="228600"/>
            <a:ext cx="8686800" cy="1323439"/>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4000" dirty="0">
                <a:solidFill>
                  <a:srgbClr val="FFFFFF"/>
                </a:solidFill>
                <a:effectLst>
                  <a:outerShdw blurRad="38100" dist="38100" dir="2700000" algn="tl">
                    <a:srgbClr val="000000"/>
                  </a:outerShdw>
                </a:effectLst>
                <a:latin typeface="Comic Sans MS" pitchFamily="66" charset="0"/>
              </a:rPr>
              <a:t>The Holocaust and the Nuremberg Trials</a:t>
            </a:r>
          </a:p>
        </p:txBody>
      </p:sp>
      <p:sp>
        <p:nvSpPr>
          <p:cNvPr id="9219" name="Text Box 5"/>
          <p:cNvSpPr txBox="1">
            <a:spLocks noChangeArrowheads="1"/>
          </p:cNvSpPr>
          <p:nvPr/>
        </p:nvSpPr>
        <p:spPr bwMode="auto">
          <a:xfrm>
            <a:off x="533400" y="1981200"/>
            <a:ext cx="8229600" cy="4031873"/>
          </a:xfrm>
          <a:prstGeom prst="rect">
            <a:avLst/>
          </a:prstGeom>
          <a:noFill/>
          <a:ln w="9525">
            <a:noFill/>
            <a:miter lim="800000"/>
            <a:headEnd/>
            <a:tailEnd/>
          </a:ln>
        </p:spPr>
        <p:txBody>
          <a:bodyPr wrap="square">
            <a:spAutoFit/>
          </a:bodyPr>
          <a:lstStyle/>
          <a:p>
            <a:pPr>
              <a:spcBef>
                <a:spcPct val="50000"/>
              </a:spcBef>
              <a:defRPr/>
            </a:pPr>
            <a:r>
              <a:rPr lang="en-US" sz="3200" dirty="0">
                <a:latin typeface="Comic Sans MS" pitchFamily="66" charset="0"/>
              </a:rPr>
              <a:t>Millions of Jewish people, gypsies, gay people, Polish Catholic priests, Russian nationals, the mentally </a:t>
            </a:r>
            <a:r>
              <a:rPr lang="en-US" sz="3200" dirty="0" smtClean="0">
                <a:latin typeface="Comic Sans MS" pitchFamily="66" charset="0"/>
              </a:rPr>
              <a:t>ill </a:t>
            </a:r>
            <a:r>
              <a:rPr lang="en-US" sz="3200" dirty="0">
                <a:latin typeface="Comic Sans MS" pitchFamily="66" charset="0"/>
              </a:rPr>
              <a:t>and political dissidents were victimized by the Nazis by being subjected to </a:t>
            </a:r>
            <a:r>
              <a:rPr lang="en-US" sz="3200" u="sng" dirty="0">
                <a:solidFill>
                  <a:srgbClr val="C00000"/>
                </a:solidFill>
                <a:latin typeface="Comic Sans MS" pitchFamily="66" charset="0"/>
              </a:rPr>
              <a:t>atrocious medical experiments</a:t>
            </a:r>
            <a:r>
              <a:rPr lang="en-US" sz="3200" dirty="0">
                <a:latin typeface="Comic Sans MS" pitchFamily="66" charset="0"/>
              </a:rPr>
              <a:t> as was thoroughly documented at the 1946 Nuremberg Trials (The Doctor’s Trial).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6"/>
          <p:cNvSpPr txBox="1">
            <a:spLocks noChangeArrowheads="1"/>
          </p:cNvSpPr>
          <p:nvPr/>
        </p:nvSpPr>
        <p:spPr bwMode="auto">
          <a:xfrm>
            <a:off x="228600" y="1752600"/>
            <a:ext cx="8686800" cy="3540125"/>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rPr>
              <a:t>“The study continues to cast a long shadow over the relationship between African Americans and the bio-medical professions; it is argued that the study is a significant factor in the low participation of African Americans in clinical trials, organ donation efforts, and routine preventive care.”</a:t>
            </a:r>
          </a:p>
        </p:txBody>
      </p:sp>
      <p:sp>
        <p:nvSpPr>
          <p:cNvPr id="22532" name="Text Box 7"/>
          <p:cNvSpPr txBox="1">
            <a:spLocks noChangeArrowheads="1"/>
          </p:cNvSpPr>
          <p:nvPr/>
        </p:nvSpPr>
        <p:spPr bwMode="auto">
          <a:xfrm>
            <a:off x="4191000" y="5486400"/>
            <a:ext cx="4800600" cy="708025"/>
          </a:xfrm>
          <a:prstGeom prst="rect">
            <a:avLst/>
          </a:prstGeom>
          <a:noFill/>
          <a:ln w="9525">
            <a:noFill/>
            <a:miter lim="800000"/>
            <a:headEnd/>
            <a:tailEnd/>
          </a:ln>
        </p:spPr>
        <p:txBody>
          <a:bodyPr>
            <a:spAutoFit/>
          </a:bodyPr>
          <a:lstStyle/>
          <a:p>
            <a:pPr algn="ctr">
              <a:defRPr/>
            </a:pPr>
            <a:r>
              <a:rPr lang="en-US" sz="2000" b="1" dirty="0">
                <a:solidFill>
                  <a:schemeClr val="bg1">
                    <a:lumMod val="25000"/>
                  </a:schemeClr>
                </a:solidFill>
                <a:latin typeface="Comic Sans MS" pitchFamily="66" charset="0"/>
              </a:rPr>
              <a:t>Syphilis Study Legacy Committee</a:t>
            </a:r>
          </a:p>
          <a:p>
            <a:pPr algn="ctr">
              <a:defRPr/>
            </a:pPr>
            <a:r>
              <a:rPr lang="en-US" sz="2000" b="1" dirty="0">
                <a:solidFill>
                  <a:schemeClr val="bg1">
                    <a:lumMod val="25000"/>
                  </a:schemeClr>
                </a:solidFill>
                <a:latin typeface="Comic Sans MS" pitchFamily="66" charset="0"/>
              </a:rPr>
              <a:t>May 20, 1996</a:t>
            </a:r>
          </a:p>
        </p:txBody>
      </p:sp>
      <p:sp>
        <p:nvSpPr>
          <p:cNvPr id="5" name="Oval 4"/>
          <p:cNvSpPr/>
          <p:nvPr/>
        </p:nvSpPr>
        <p:spPr bwMode="auto">
          <a:xfrm>
            <a:off x="152400" y="457200"/>
            <a:ext cx="8839200" cy="1143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b="1" dirty="0">
                <a:solidFill>
                  <a:srgbClr val="FFFFFF"/>
                </a:solidFill>
                <a:effectLst>
                  <a:outerShdw blurRad="38100" dist="38100" dir="2700000" algn="tl">
                    <a:srgbClr val="000000"/>
                  </a:outerShdw>
                </a:effectLst>
                <a:latin typeface="Comic Sans MS" pitchFamily="66" charset="0"/>
              </a:rPr>
              <a:t>Tuskegee Syphilis Experiments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8" name="Text Box 4"/>
          <p:cNvSpPr txBox="1">
            <a:spLocks noChangeArrowheads="1"/>
          </p:cNvSpPr>
          <p:nvPr/>
        </p:nvSpPr>
        <p:spPr bwMode="auto">
          <a:xfrm>
            <a:off x="152400" y="228600"/>
            <a:ext cx="8839200" cy="1569660"/>
          </a:xfrm>
          <a:prstGeom prst="rect">
            <a:avLst/>
          </a:prstGeom>
          <a:solidFill>
            <a:schemeClr val="bg1"/>
          </a:solidFill>
          <a:ln w="57150">
            <a:solidFill>
              <a:schemeClr val="bg1">
                <a:lumMod val="25000"/>
              </a:schemeClr>
            </a:solidFill>
            <a:miter lim="800000"/>
            <a:headEnd/>
            <a:tailEnd/>
          </a:ln>
          <a:effectLst/>
        </p:spPr>
        <p:txBody>
          <a:bodyPr wrap="square">
            <a:spAutoFit/>
          </a:bodyPr>
          <a:lstStyle/>
          <a:p>
            <a:pPr algn="ctr">
              <a:spcBef>
                <a:spcPct val="50000"/>
              </a:spcBef>
              <a:defRPr/>
            </a:pPr>
            <a:r>
              <a:rPr lang="en-US" sz="3200" dirty="0">
                <a:solidFill>
                  <a:schemeClr val="bg1">
                    <a:lumMod val="25000"/>
                  </a:schemeClr>
                </a:solidFill>
                <a:latin typeface="Comic Sans MS" pitchFamily="66" charset="0"/>
              </a:rPr>
              <a:t>Finally, on May 16, 1997 President Bill Clinton Spoke for the Nation and Apologized for this Ugly Part of our Past!</a:t>
            </a:r>
          </a:p>
        </p:txBody>
      </p:sp>
      <p:sp>
        <p:nvSpPr>
          <p:cNvPr id="35843" name="Text Box 5"/>
          <p:cNvSpPr txBox="1">
            <a:spLocks noChangeArrowheads="1"/>
          </p:cNvSpPr>
          <p:nvPr/>
        </p:nvSpPr>
        <p:spPr bwMode="auto">
          <a:xfrm>
            <a:off x="304800" y="2133600"/>
            <a:ext cx="8686800" cy="3785652"/>
          </a:xfrm>
          <a:prstGeom prst="rect">
            <a:avLst/>
          </a:prstGeom>
          <a:noFill/>
          <a:ln w="9525">
            <a:noFill/>
            <a:miter lim="800000"/>
            <a:headEnd/>
            <a:tailEnd/>
          </a:ln>
        </p:spPr>
        <p:txBody>
          <a:bodyPr wrap="square">
            <a:spAutoFit/>
          </a:bodyPr>
          <a:lstStyle/>
          <a:p>
            <a:pPr>
              <a:spcBef>
                <a:spcPct val="50000"/>
              </a:spcBef>
            </a:pPr>
            <a:r>
              <a:rPr lang="en-US" sz="3000" dirty="0">
                <a:latin typeface="Comic Sans MS" pitchFamily="66" charset="0"/>
              </a:rPr>
              <a:t>“The eight men who are survivors of the syphilis study at Tuskegee are a living link to a time not so very long ago that many Americans would prefer not to remember, but we dare not forget. It was a time when our nation failed to live up to its ideals, when our nation broke the trust with our people that is the very foundation of our democracy.”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304800" y="696754"/>
            <a:ext cx="8686800" cy="5170646"/>
          </a:xfrm>
          <a:prstGeom prst="rect">
            <a:avLst/>
          </a:prstGeom>
          <a:noFill/>
          <a:ln w="9525">
            <a:noFill/>
            <a:miter lim="800000"/>
            <a:headEnd/>
            <a:tailEnd/>
          </a:ln>
        </p:spPr>
        <p:txBody>
          <a:bodyPr>
            <a:spAutoFit/>
          </a:bodyPr>
          <a:lstStyle/>
          <a:p>
            <a:pPr>
              <a:spcBef>
                <a:spcPct val="50000"/>
              </a:spcBef>
            </a:pPr>
            <a:r>
              <a:rPr lang="en-US" sz="3000" dirty="0">
                <a:latin typeface="Comic Sans MS" pitchFamily="66" charset="0"/>
              </a:rPr>
              <a:t>“To the survivors, to the wives and family members, the children and the grandchildren, I say what you know: No power on Earth can give you back the lives lost, the pain suffered, the years of internal torment and anguish. What was done cannot be undone. But we can end the silence. We can stop turning our heads away. We can look at you in the eye and finally say on behalf of the American people, what the United States government did was shameful, and I am </a:t>
            </a:r>
            <a:r>
              <a:rPr lang="en-US" sz="3000" dirty="0" smtClean="0">
                <a:latin typeface="Comic Sans MS" pitchFamily="66" charset="0"/>
              </a:rPr>
              <a:t>sorry.”</a:t>
            </a:r>
            <a:endParaRPr lang="en-US" sz="3000" b="1"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1" name="Text Box 5"/>
          <p:cNvSpPr txBox="1">
            <a:spLocks noChangeArrowheads="1"/>
          </p:cNvSpPr>
          <p:nvPr/>
        </p:nvSpPr>
        <p:spPr bwMode="auto">
          <a:xfrm>
            <a:off x="152400" y="228600"/>
            <a:ext cx="8839200" cy="1323439"/>
          </a:xfrm>
          <a:prstGeom prst="rect">
            <a:avLst/>
          </a:prstGeom>
          <a:solidFill>
            <a:schemeClr val="bg1"/>
          </a:solidFill>
          <a:ln w="57150">
            <a:solidFill>
              <a:schemeClr val="bg1">
                <a:lumMod val="25000"/>
              </a:schemeClr>
            </a:solidFill>
            <a:miter lim="800000"/>
            <a:headEnd/>
            <a:tailEnd/>
          </a:ln>
          <a:effectLst/>
        </p:spPr>
        <p:txBody>
          <a:bodyPr wrap="square">
            <a:spAutoFit/>
          </a:bodyPr>
          <a:lstStyle/>
          <a:p>
            <a:pPr algn="ctr">
              <a:spcBef>
                <a:spcPct val="50000"/>
              </a:spcBef>
              <a:defRPr/>
            </a:pPr>
            <a:r>
              <a:rPr lang="en-US" sz="4000" dirty="0">
                <a:solidFill>
                  <a:schemeClr val="bg1">
                    <a:lumMod val="25000"/>
                  </a:schemeClr>
                </a:solidFill>
                <a:latin typeface="Comic Sans MS" pitchFamily="66" charset="0"/>
              </a:rPr>
              <a:t>Lessons Learned From Nuremberg and Tuskegee</a:t>
            </a:r>
          </a:p>
        </p:txBody>
      </p:sp>
      <p:sp>
        <p:nvSpPr>
          <p:cNvPr id="859142" name="Text Box 6"/>
          <p:cNvSpPr txBox="1">
            <a:spLocks noChangeArrowheads="1"/>
          </p:cNvSpPr>
          <p:nvPr/>
        </p:nvSpPr>
        <p:spPr bwMode="auto">
          <a:xfrm>
            <a:off x="152400" y="1739900"/>
            <a:ext cx="8991600" cy="4611519"/>
          </a:xfrm>
          <a:prstGeom prst="rect">
            <a:avLst/>
          </a:prstGeom>
          <a:noFill/>
          <a:ln w="9525">
            <a:noFill/>
            <a:miter lim="800000"/>
            <a:headEnd/>
            <a:tailEnd/>
          </a:ln>
        </p:spPr>
        <p:txBody>
          <a:bodyPr>
            <a:spAutoFit/>
          </a:bodyPr>
          <a:lstStyle/>
          <a:p>
            <a:pPr indent="292100">
              <a:spcBef>
                <a:spcPct val="50000"/>
              </a:spcBef>
              <a:buClr>
                <a:schemeClr val="bg1">
                  <a:lumMod val="25000"/>
                </a:schemeClr>
              </a:buClr>
              <a:buFont typeface="Wingdings" pitchFamily="2" charset="2"/>
              <a:buChar char="§"/>
              <a:tabLst>
                <a:tab pos="284163" algn="l"/>
              </a:tabLst>
              <a:defRPr/>
            </a:pPr>
            <a:r>
              <a:rPr lang="en-US" sz="3200" b="1" dirty="0">
                <a:latin typeface="Times New Roman" pitchFamily="18" charset="0"/>
              </a:rPr>
              <a:t> </a:t>
            </a:r>
            <a:r>
              <a:rPr lang="en-US" sz="3000" dirty="0">
                <a:latin typeface="Comic Sans MS" pitchFamily="66" charset="0"/>
              </a:rPr>
              <a:t>Science without ethics can </a:t>
            </a:r>
            <a:r>
              <a:rPr lang="en-US" sz="3000" dirty="0" smtClean="0">
                <a:latin typeface="Comic Sans MS" pitchFamily="66" charset="0"/>
              </a:rPr>
              <a:t>(and often does) 	 lead </a:t>
            </a:r>
            <a:r>
              <a:rPr lang="en-US" sz="3000" dirty="0">
                <a:latin typeface="Comic Sans MS" pitchFamily="66" charset="0"/>
              </a:rPr>
              <a:t>to </a:t>
            </a:r>
            <a:r>
              <a:rPr lang="en-US" sz="3000" dirty="0" smtClean="0">
                <a:latin typeface="Comic Sans MS" pitchFamily="66" charset="0"/>
              </a:rPr>
              <a:t>abuse.</a:t>
            </a:r>
            <a:endParaRPr lang="en-US" sz="3000" dirty="0">
              <a:latin typeface="Comic Sans MS" pitchFamily="66" charset="0"/>
            </a:endParaRPr>
          </a:p>
          <a:p>
            <a:pPr>
              <a:spcBef>
                <a:spcPct val="50000"/>
              </a:spcBef>
              <a:buClr>
                <a:schemeClr val="bg1">
                  <a:lumMod val="25000"/>
                </a:schemeClr>
              </a:buClr>
              <a:buFont typeface="Wingdings" pitchFamily="2" charset="2"/>
              <a:buChar char="§"/>
              <a:tabLst>
                <a:tab pos="284163" algn="l"/>
              </a:tabLst>
              <a:defRPr/>
            </a:pPr>
            <a:r>
              <a:rPr lang="en-US" sz="3000" dirty="0">
                <a:latin typeface="Comic Sans MS" pitchFamily="66" charset="0"/>
              </a:rPr>
              <a:t> </a:t>
            </a:r>
            <a:r>
              <a:rPr lang="en-US" sz="3000" dirty="0" smtClean="0">
                <a:latin typeface="Comic Sans MS" pitchFamily="66" charset="0"/>
              </a:rPr>
              <a:t> Societal </a:t>
            </a:r>
            <a:r>
              <a:rPr lang="en-US" sz="3000" dirty="0">
                <a:latin typeface="Comic Sans MS" pitchFamily="66" charset="0"/>
              </a:rPr>
              <a:t>problems (racial, gender, social and 	 economic bigotry) can erode medical </a:t>
            </a:r>
            <a:r>
              <a:rPr lang="en-US" sz="3000" dirty="0" smtClean="0">
                <a:latin typeface="Comic Sans MS" pitchFamily="66" charset="0"/>
              </a:rPr>
              <a:t>ethics.</a:t>
            </a:r>
            <a:endParaRPr lang="en-US" sz="3000" dirty="0">
              <a:latin typeface="Comic Sans MS" pitchFamily="66" charset="0"/>
            </a:endParaRPr>
          </a:p>
          <a:p>
            <a:pPr>
              <a:spcBef>
                <a:spcPct val="50000"/>
              </a:spcBef>
              <a:buClr>
                <a:schemeClr val="bg1">
                  <a:lumMod val="25000"/>
                </a:schemeClr>
              </a:buClr>
              <a:buFont typeface="Wingdings" pitchFamily="2" charset="2"/>
              <a:buChar char="§"/>
              <a:tabLst>
                <a:tab pos="284163" algn="l"/>
              </a:tabLst>
              <a:defRPr/>
            </a:pPr>
            <a:r>
              <a:rPr lang="en-US" sz="3000" dirty="0">
                <a:latin typeface="Comic Sans MS" pitchFamily="66" charset="0"/>
              </a:rPr>
              <a:t> </a:t>
            </a:r>
            <a:r>
              <a:rPr lang="en-US" sz="3000" dirty="0" smtClean="0">
                <a:latin typeface="Comic Sans MS" pitchFamily="66" charset="0"/>
              </a:rPr>
              <a:t> In order to prevent abuse, we must </a:t>
            </a:r>
            <a:r>
              <a:rPr lang="en-US" sz="3000" dirty="0">
                <a:latin typeface="Comic Sans MS" pitchFamily="66" charset="0"/>
              </a:rPr>
              <a:t>have: </a:t>
            </a:r>
          </a:p>
          <a:p>
            <a:pPr marL="1257300" lvl="2" indent="-342900">
              <a:lnSpc>
                <a:spcPts val="2880"/>
              </a:lnSpc>
              <a:spcBef>
                <a:spcPts val="600"/>
              </a:spcBef>
              <a:buClr>
                <a:schemeClr val="bg1">
                  <a:lumMod val="25000"/>
                </a:schemeClr>
              </a:buClr>
              <a:buFont typeface="Wingdings" pitchFamily="2" charset="2"/>
              <a:buChar char="ü"/>
              <a:tabLst>
                <a:tab pos="284163" algn="l"/>
                <a:tab pos="1143000" algn="l"/>
              </a:tabLst>
              <a:defRPr/>
            </a:pPr>
            <a:r>
              <a:rPr lang="en-US" sz="2600" dirty="0" smtClean="0">
                <a:latin typeface="Comic Sans MS" pitchFamily="66" charset="0"/>
              </a:rPr>
              <a:t>Independent</a:t>
            </a:r>
            <a:r>
              <a:rPr lang="en-US" sz="2600" dirty="0">
                <a:latin typeface="Comic Sans MS" pitchFamily="66" charset="0"/>
              </a:rPr>
              <a:t>, external review of all </a:t>
            </a:r>
            <a:r>
              <a:rPr lang="en-US" sz="2600" dirty="0" smtClean="0">
                <a:latin typeface="Comic Sans MS" pitchFamily="66" charset="0"/>
              </a:rPr>
              <a:t>research involving </a:t>
            </a:r>
            <a:r>
              <a:rPr lang="en-US" sz="2600" dirty="0">
                <a:latin typeface="Comic Sans MS" pitchFamily="66" charset="0"/>
              </a:rPr>
              <a:t>human </a:t>
            </a:r>
            <a:r>
              <a:rPr lang="en-US" sz="2600" dirty="0" smtClean="0">
                <a:latin typeface="Comic Sans MS" pitchFamily="66" charset="0"/>
              </a:rPr>
              <a:t>subjects.</a:t>
            </a:r>
            <a:endParaRPr lang="en-US" sz="2600" dirty="0">
              <a:latin typeface="Comic Sans MS" pitchFamily="66" charset="0"/>
            </a:endParaRPr>
          </a:p>
          <a:p>
            <a:pPr marL="1257300" lvl="2" indent="-342900">
              <a:lnSpc>
                <a:spcPts val="2880"/>
              </a:lnSpc>
              <a:spcBef>
                <a:spcPts val="600"/>
              </a:spcBef>
              <a:buClr>
                <a:schemeClr val="bg1">
                  <a:lumMod val="25000"/>
                </a:schemeClr>
              </a:buClr>
              <a:buFont typeface="Wingdings" pitchFamily="2" charset="2"/>
              <a:buChar char="ü"/>
              <a:tabLst>
                <a:tab pos="284163" algn="l"/>
                <a:tab pos="1143000" algn="l"/>
              </a:tabLst>
              <a:defRPr/>
            </a:pPr>
            <a:r>
              <a:rPr lang="en-US" sz="2600" dirty="0" smtClean="0">
                <a:latin typeface="Comic Sans MS" pitchFamily="66" charset="0"/>
              </a:rPr>
              <a:t>Commonly </a:t>
            </a:r>
            <a:r>
              <a:rPr lang="en-US" sz="2600" dirty="0">
                <a:latin typeface="Comic Sans MS" pitchFamily="66" charset="0"/>
              </a:rPr>
              <a:t>accepted (and enforced) </a:t>
            </a:r>
            <a:r>
              <a:rPr lang="en-US" sz="2600" dirty="0" smtClean="0">
                <a:latin typeface="Comic Sans MS" pitchFamily="66" charset="0"/>
              </a:rPr>
              <a:t>standards.</a:t>
            </a:r>
          </a:p>
          <a:p>
            <a:pPr marL="1257300" lvl="2" indent="-342900">
              <a:lnSpc>
                <a:spcPts val="2880"/>
              </a:lnSpc>
              <a:spcBef>
                <a:spcPts val="600"/>
              </a:spcBef>
              <a:buClr>
                <a:schemeClr val="bg1">
                  <a:lumMod val="25000"/>
                </a:schemeClr>
              </a:buClr>
              <a:buFont typeface="Wingdings" pitchFamily="2" charset="2"/>
              <a:buChar char="ü"/>
              <a:tabLst>
                <a:tab pos="284163" algn="l"/>
                <a:tab pos="1143000" algn="l"/>
              </a:tabLst>
              <a:defRPr/>
            </a:pPr>
            <a:r>
              <a:rPr lang="en-US" sz="2600" dirty="0" smtClean="0">
                <a:latin typeface="Comic Sans MS" pitchFamily="66" charset="0"/>
              </a:rPr>
              <a:t>Rigorous </a:t>
            </a:r>
            <a:r>
              <a:rPr lang="en-US" sz="2600" dirty="0">
                <a:latin typeface="Comic Sans MS" pitchFamily="66" charset="0"/>
              </a:rPr>
              <a:t>rules for obtaining informed consent!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9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91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914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5914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5914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591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4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3048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Timeline of Events</a:t>
            </a:r>
          </a:p>
        </p:txBody>
      </p:sp>
      <p:graphicFrame>
        <p:nvGraphicFramePr>
          <p:cNvPr id="1026" name="Object 3"/>
          <p:cNvGraphicFramePr>
            <a:graphicFrameLocks noChangeAspect="1"/>
          </p:cNvGraphicFramePr>
          <p:nvPr>
            <p:extLst>
              <p:ext uri="{D42A27DB-BD31-4B8C-83A1-F6EECF244321}">
                <p14:modId xmlns:p14="http://schemas.microsoft.com/office/powerpoint/2010/main" val="2709594296"/>
              </p:ext>
            </p:extLst>
          </p:nvPr>
        </p:nvGraphicFramePr>
        <p:xfrm>
          <a:off x="838200" y="1752600"/>
          <a:ext cx="8001000" cy="3787775"/>
        </p:xfrm>
        <a:graphic>
          <a:graphicData uri="http://schemas.openxmlformats.org/presentationml/2006/ole">
            <mc:AlternateContent xmlns:mc="http://schemas.openxmlformats.org/markup-compatibility/2006">
              <mc:Choice xmlns:v="urn:schemas-microsoft-com:vml" Requires="v">
                <p:oleObj spid="_x0000_s1059" name="Image" r:id="rId4" imgW="9822803" imgH="4650900" progId="Photoshop.Image.5">
                  <p:embed/>
                </p:oleObj>
              </mc:Choice>
              <mc:Fallback>
                <p:oleObj name="Image" r:id="rId4" imgW="9822803" imgH="4650900" progId="Photoshop.Image.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52600"/>
                        <a:ext cx="80010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914400" y="5867400"/>
            <a:ext cx="7696200" cy="396875"/>
          </a:xfrm>
          <a:prstGeom prst="rect">
            <a:avLst/>
          </a:prstGeom>
          <a:noFill/>
          <a:ln w="9525">
            <a:noFill/>
            <a:miter lim="800000"/>
            <a:headEnd/>
            <a:tailEnd/>
          </a:ln>
        </p:spPr>
        <p:txBody>
          <a:bodyPr>
            <a:spAutoFit/>
          </a:bodyPr>
          <a:lstStyle/>
          <a:p>
            <a:pPr eaLnBrk="1" hangingPunct="1">
              <a:spcBef>
                <a:spcPct val="50000"/>
              </a:spcBef>
            </a:pPr>
            <a:r>
              <a:rPr lang="en-US" sz="2000">
                <a:latin typeface="Arial Narrow" pitchFamily="34" charset="0"/>
              </a:rPr>
              <a:t>From NIH – Human Participant Protections Education for Research Teams</a:t>
            </a:r>
          </a:p>
        </p:txBody>
      </p:sp>
      <p:sp>
        <p:nvSpPr>
          <p:cNvPr id="5" name="Oval 4"/>
          <p:cNvSpPr/>
          <p:nvPr/>
        </p:nvSpPr>
        <p:spPr bwMode="auto">
          <a:xfrm>
            <a:off x="1041400" y="1828800"/>
            <a:ext cx="2921000" cy="13716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omic Sans MS" pitchFamily="66" charset="0"/>
              </a:rPr>
              <a:t>U.S. government Tuskegee Syphilis Study began 7 years before the Nazi Experiments!</a:t>
            </a:r>
            <a:endParaRPr kumimoji="0" lang="en-US" sz="1400" b="1" i="0" u="none" strike="noStrike" cap="none" normalizeH="0" baseline="0" dirty="0" smtClean="0">
              <a:ln>
                <a:noFill/>
              </a:ln>
              <a:effectLst/>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381000" y="3048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The </a:t>
            </a:r>
            <a:r>
              <a:rPr lang="en-US" sz="4000" dirty="0" err="1" smtClean="0">
                <a:solidFill>
                  <a:schemeClr val="bg1">
                    <a:lumMod val="25000"/>
                  </a:schemeClr>
                </a:solidFill>
                <a:latin typeface="Comic Sans MS" pitchFamily="66" charset="0"/>
              </a:rPr>
              <a:t>Willowbrook</a:t>
            </a:r>
            <a:r>
              <a:rPr lang="en-US" sz="4000" dirty="0" smtClean="0">
                <a:solidFill>
                  <a:schemeClr val="bg1">
                    <a:lumMod val="25000"/>
                  </a:schemeClr>
                </a:solidFill>
                <a:latin typeface="Comic Sans MS" pitchFamily="66" charset="0"/>
              </a:rPr>
              <a:t> Study</a:t>
            </a:r>
          </a:p>
        </p:txBody>
      </p:sp>
      <p:sp>
        <p:nvSpPr>
          <p:cNvPr id="24579" name="Rectangle 3"/>
          <p:cNvSpPr>
            <a:spLocks noGrp="1" noChangeArrowheads="1"/>
          </p:cNvSpPr>
          <p:nvPr>
            <p:ph type="body" idx="1"/>
          </p:nvPr>
        </p:nvSpPr>
        <p:spPr>
          <a:xfrm>
            <a:off x="228600" y="1676400"/>
            <a:ext cx="8699500" cy="4572000"/>
          </a:xfrm>
        </p:spPr>
        <p:txBody>
          <a:bodyPr/>
          <a:lstStyle/>
          <a:p>
            <a:pPr>
              <a:buClr>
                <a:schemeClr val="bg1">
                  <a:lumMod val="25000"/>
                </a:schemeClr>
              </a:buClr>
              <a:defRPr/>
            </a:pPr>
            <a:r>
              <a:rPr lang="en-US" sz="2600" dirty="0" smtClean="0">
                <a:latin typeface="Comic Sans MS" pitchFamily="66" charset="0"/>
              </a:rPr>
              <a:t>New York  institution for “mentally defective” children with a reputation for providing </a:t>
            </a:r>
            <a:r>
              <a:rPr lang="en-US" sz="2600" u="sng" dirty="0" smtClean="0">
                <a:solidFill>
                  <a:schemeClr val="bg1">
                    <a:lumMod val="25000"/>
                  </a:schemeClr>
                </a:solidFill>
                <a:latin typeface="Comic Sans MS" pitchFamily="66" charset="0"/>
              </a:rPr>
              <a:t>quality care</a:t>
            </a:r>
            <a:r>
              <a:rPr lang="en-US" sz="2600" dirty="0" smtClean="0">
                <a:latin typeface="Comic Sans MS" pitchFamily="66" charset="0"/>
              </a:rPr>
              <a:t>.</a:t>
            </a:r>
          </a:p>
          <a:p>
            <a:pPr>
              <a:buClr>
                <a:schemeClr val="bg1">
                  <a:lumMod val="25000"/>
                </a:schemeClr>
              </a:buClr>
              <a:defRPr/>
            </a:pPr>
            <a:r>
              <a:rPr lang="en-US" sz="2600" dirty="0" smtClean="0">
                <a:latin typeface="Comic Sans MS" pitchFamily="66" charset="0"/>
              </a:rPr>
              <a:t>From 1963-1966 a study was conducted to gain an understanding of the natural history of infectious hepatitis.</a:t>
            </a:r>
          </a:p>
          <a:p>
            <a:pPr>
              <a:buClr>
                <a:schemeClr val="bg1">
                  <a:lumMod val="25000"/>
                </a:schemeClr>
              </a:buClr>
              <a:defRPr/>
            </a:pPr>
            <a:r>
              <a:rPr lang="en-US" sz="2600" dirty="0" smtClean="0">
                <a:latin typeface="Comic Sans MS" pitchFamily="66" charset="0"/>
              </a:rPr>
              <a:t>Newly admitted children were </a:t>
            </a:r>
          </a:p>
          <a:p>
            <a:pPr marL="0" indent="0">
              <a:buClr>
                <a:schemeClr val="bg1">
                  <a:lumMod val="25000"/>
                </a:schemeClr>
              </a:buClr>
              <a:buNone/>
              <a:defRPr/>
            </a:pPr>
            <a:r>
              <a:rPr lang="en-US" sz="2600" dirty="0" smtClean="0">
                <a:latin typeface="Comic Sans MS" pitchFamily="66" charset="0"/>
              </a:rPr>
              <a:t>   deliberately infected.</a:t>
            </a:r>
          </a:p>
          <a:p>
            <a:pPr marL="274320">
              <a:spcBef>
                <a:spcPts val="0"/>
              </a:spcBef>
              <a:buClr>
                <a:schemeClr val="bg1">
                  <a:lumMod val="25000"/>
                </a:schemeClr>
              </a:buClr>
              <a:defRPr/>
            </a:pPr>
            <a:r>
              <a:rPr lang="en-US" sz="2600" dirty="0" err="1" smtClean="0">
                <a:latin typeface="Comic Sans MS" pitchFamily="66" charset="0"/>
              </a:rPr>
              <a:t>Willowbrook</a:t>
            </a:r>
            <a:r>
              <a:rPr lang="en-US" sz="2600" dirty="0" smtClean="0">
                <a:latin typeface="Comic Sans MS" pitchFamily="66" charset="0"/>
              </a:rPr>
              <a:t> closed its doors, </a:t>
            </a:r>
          </a:p>
          <a:p>
            <a:pPr marL="274320" indent="0">
              <a:spcBef>
                <a:spcPts val="0"/>
              </a:spcBef>
              <a:buClr>
                <a:schemeClr val="bg1">
                  <a:lumMod val="25000"/>
                </a:schemeClr>
              </a:buClr>
              <a:buNone/>
              <a:defRPr/>
            </a:pPr>
            <a:r>
              <a:rPr lang="en-US" sz="2600" dirty="0" smtClean="0">
                <a:latin typeface="Comic Sans MS" pitchFamily="66" charset="0"/>
              </a:rPr>
              <a:t>however, the hepatitis study                           continued for several more years.</a:t>
            </a:r>
          </a:p>
        </p:txBody>
      </p:sp>
      <p:pic>
        <p:nvPicPr>
          <p:cNvPr id="38916" name="Picture 4" descr="07840f00"/>
          <p:cNvPicPr>
            <a:picLocks noChangeAspect="1" noChangeArrowheads="1"/>
          </p:cNvPicPr>
          <p:nvPr/>
        </p:nvPicPr>
        <p:blipFill>
          <a:blip r:embed="rId3" cstate="print"/>
          <a:srcRect/>
          <a:stretch>
            <a:fillRect/>
          </a:stretch>
        </p:blipFill>
        <p:spPr bwMode="auto">
          <a:xfrm>
            <a:off x="5867400" y="3800475"/>
            <a:ext cx="31623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381000" y="3048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Declaration of Helsinki </a:t>
            </a:r>
          </a:p>
        </p:txBody>
      </p:sp>
      <p:sp>
        <p:nvSpPr>
          <p:cNvPr id="25603" name="Rectangle 3"/>
          <p:cNvSpPr>
            <a:spLocks noGrp="1" noChangeArrowheads="1"/>
          </p:cNvSpPr>
          <p:nvPr>
            <p:ph type="body" idx="1"/>
          </p:nvPr>
        </p:nvSpPr>
        <p:spPr>
          <a:xfrm>
            <a:off x="533400" y="1600200"/>
            <a:ext cx="6400800" cy="4343400"/>
          </a:xfrm>
        </p:spPr>
        <p:txBody>
          <a:bodyPr/>
          <a:lstStyle/>
          <a:p>
            <a:pPr>
              <a:lnSpc>
                <a:spcPct val="90000"/>
              </a:lnSpc>
              <a:buClr>
                <a:schemeClr val="bg1">
                  <a:lumMod val="25000"/>
                </a:schemeClr>
              </a:buClr>
              <a:buSzTx/>
              <a:defRPr/>
            </a:pPr>
            <a:r>
              <a:rPr lang="en-US" sz="3000" dirty="0" smtClean="0">
                <a:latin typeface="Comic Sans MS" pitchFamily="66" charset="0"/>
              </a:rPr>
              <a:t>1964 (revised October 2002)</a:t>
            </a:r>
          </a:p>
          <a:p>
            <a:pPr>
              <a:lnSpc>
                <a:spcPct val="90000"/>
              </a:lnSpc>
              <a:buClr>
                <a:schemeClr val="bg1">
                  <a:lumMod val="25000"/>
                </a:schemeClr>
              </a:buClr>
              <a:buSzTx/>
              <a:defRPr/>
            </a:pPr>
            <a:r>
              <a:rPr lang="en-US" sz="3000" dirty="0" smtClean="0">
                <a:latin typeface="Comic Sans MS" pitchFamily="66" charset="0"/>
              </a:rPr>
              <a:t>Distinguished between </a:t>
            </a:r>
            <a:r>
              <a:rPr lang="en-US" sz="3000" dirty="0">
                <a:latin typeface="Comic Sans MS" pitchFamily="66" charset="0"/>
              </a:rPr>
              <a:t>t</a:t>
            </a:r>
            <a:r>
              <a:rPr lang="en-US" sz="3000" dirty="0" smtClean="0">
                <a:latin typeface="Comic Sans MS" pitchFamily="66" charset="0"/>
              </a:rPr>
              <a:t>herapeutic activities and non-therapeutic </a:t>
            </a:r>
            <a:r>
              <a:rPr lang="en-US" sz="3000" dirty="0">
                <a:latin typeface="Comic Sans MS" pitchFamily="66" charset="0"/>
              </a:rPr>
              <a:t>r</a:t>
            </a:r>
            <a:r>
              <a:rPr lang="en-US" sz="3000" dirty="0" smtClean="0">
                <a:latin typeface="Comic Sans MS" pitchFamily="66" charset="0"/>
              </a:rPr>
              <a:t>esearch</a:t>
            </a:r>
          </a:p>
          <a:p>
            <a:pPr>
              <a:lnSpc>
                <a:spcPct val="90000"/>
              </a:lnSpc>
              <a:buClr>
                <a:schemeClr val="bg1">
                  <a:lumMod val="25000"/>
                </a:schemeClr>
              </a:buClr>
              <a:buSzTx/>
              <a:defRPr/>
            </a:pPr>
            <a:r>
              <a:rPr lang="en-US" sz="3000" dirty="0" smtClean="0">
                <a:latin typeface="Comic Sans MS" pitchFamily="66" charset="0"/>
              </a:rPr>
              <a:t>Informed consent was the            </a:t>
            </a:r>
            <a:r>
              <a:rPr lang="en-US" sz="3000" dirty="0">
                <a:latin typeface="Comic Sans MS" pitchFamily="66" charset="0"/>
              </a:rPr>
              <a:t>c</a:t>
            </a:r>
            <a:r>
              <a:rPr lang="en-US" sz="3000" dirty="0" smtClean="0">
                <a:latin typeface="Comic Sans MS" pitchFamily="66" charset="0"/>
              </a:rPr>
              <a:t>entral </a:t>
            </a:r>
            <a:r>
              <a:rPr lang="en-US" sz="3000" dirty="0">
                <a:latin typeface="Comic Sans MS" pitchFamily="66" charset="0"/>
              </a:rPr>
              <a:t>r</a:t>
            </a:r>
            <a:r>
              <a:rPr lang="en-US" sz="3000" dirty="0" smtClean="0">
                <a:latin typeface="Comic Sans MS" pitchFamily="66" charset="0"/>
              </a:rPr>
              <a:t>equirement</a:t>
            </a:r>
          </a:p>
          <a:p>
            <a:pPr>
              <a:lnSpc>
                <a:spcPct val="90000"/>
              </a:lnSpc>
              <a:buClr>
                <a:schemeClr val="bg1">
                  <a:lumMod val="25000"/>
                </a:schemeClr>
              </a:buClr>
              <a:buSzTx/>
              <a:defRPr/>
            </a:pPr>
            <a:r>
              <a:rPr lang="en-US" sz="3000" dirty="0" smtClean="0">
                <a:latin typeface="Comic Sans MS" pitchFamily="66" charset="0"/>
              </a:rPr>
              <a:t>It allowed (for the 1</a:t>
            </a:r>
            <a:r>
              <a:rPr lang="en-US" sz="3000" baseline="30000" dirty="0" smtClean="0">
                <a:latin typeface="Comic Sans MS" pitchFamily="66" charset="0"/>
              </a:rPr>
              <a:t>st</a:t>
            </a:r>
            <a:r>
              <a:rPr lang="en-US" sz="3000" dirty="0" smtClean="0">
                <a:latin typeface="Comic Sans MS" pitchFamily="66" charset="0"/>
              </a:rPr>
              <a:t> time)      surrogate </a:t>
            </a:r>
            <a:r>
              <a:rPr lang="en-US" sz="3000" dirty="0">
                <a:latin typeface="Comic Sans MS" pitchFamily="66" charset="0"/>
              </a:rPr>
              <a:t>c</a:t>
            </a:r>
            <a:r>
              <a:rPr lang="en-US" sz="3000" dirty="0" smtClean="0">
                <a:latin typeface="Comic Sans MS" pitchFamily="66" charset="0"/>
              </a:rPr>
              <a:t>onsent for the</a:t>
            </a:r>
          </a:p>
          <a:p>
            <a:pPr lvl="1">
              <a:lnSpc>
                <a:spcPct val="90000"/>
              </a:lnSpc>
              <a:buClr>
                <a:schemeClr val="bg1">
                  <a:lumMod val="25000"/>
                </a:schemeClr>
              </a:buClr>
              <a:buFont typeface="Wingdings" pitchFamily="2" charset="2"/>
              <a:buChar char="§"/>
              <a:defRPr/>
            </a:pPr>
            <a:r>
              <a:rPr lang="en-US" sz="2600" dirty="0" smtClean="0">
                <a:latin typeface="Comic Sans MS" pitchFamily="66" charset="0"/>
              </a:rPr>
              <a:t>Physically incapacitated,</a:t>
            </a:r>
          </a:p>
          <a:p>
            <a:pPr lvl="1">
              <a:lnSpc>
                <a:spcPct val="90000"/>
              </a:lnSpc>
              <a:buClr>
                <a:schemeClr val="bg1">
                  <a:lumMod val="25000"/>
                </a:schemeClr>
              </a:buClr>
              <a:buFont typeface="Wingdings" pitchFamily="2" charset="2"/>
              <a:buChar char="§"/>
              <a:defRPr/>
            </a:pPr>
            <a:r>
              <a:rPr lang="en-US" sz="2600" dirty="0" smtClean="0">
                <a:latin typeface="Comic Sans MS" pitchFamily="66" charset="0"/>
              </a:rPr>
              <a:t>Mentally incapacitated and</a:t>
            </a:r>
          </a:p>
          <a:p>
            <a:pPr lvl="1">
              <a:lnSpc>
                <a:spcPct val="90000"/>
              </a:lnSpc>
              <a:buClr>
                <a:schemeClr val="bg1">
                  <a:lumMod val="25000"/>
                </a:schemeClr>
              </a:buClr>
              <a:buFont typeface="Wingdings" pitchFamily="2" charset="2"/>
              <a:buChar char="§"/>
              <a:defRPr/>
            </a:pPr>
            <a:r>
              <a:rPr lang="en-US" sz="2600" dirty="0" smtClean="0">
                <a:latin typeface="Comic Sans MS" pitchFamily="66" charset="0"/>
              </a:rPr>
              <a:t>Children.</a:t>
            </a:r>
          </a:p>
        </p:txBody>
      </p:sp>
      <p:pic>
        <p:nvPicPr>
          <p:cNvPr id="39940" name="Picture 4" descr="Dec%20of%20Helsinki"/>
          <p:cNvPicPr>
            <a:picLocks noChangeAspect="1" noChangeArrowheads="1"/>
          </p:cNvPicPr>
          <p:nvPr/>
        </p:nvPicPr>
        <p:blipFill>
          <a:blip r:embed="rId3" cstate="print"/>
          <a:srcRect/>
          <a:stretch>
            <a:fillRect/>
          </a:stretch>
        </p:blipFill>
        <p:spPr bwMode="auto">
          <a:xfrm>
            <a:off x="6572693" y="1905000"/>
            <a:ext cx="2304607" cy="3886200"/>
          </a:xfrm>
          <a:prstGeom prst="rect">
            <a:avLst/>
          </a:prstGeom>
          <a:noFill/>
          <a:ln w="57150">
            <a:solidFill>
              <a:srgbClr val="FFC00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381000" y="3048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Federal Protections Began</a:t>
            </a:r>
          </a:p>
        </p:txBody>
      </p:sp>
      <p:sp>
        <p:nvSpPr>
          <p:cNvPr id="26627" name="Rectangle 3"/>
          <p:cNvSpPr>
            <a:spLocks noGrp="1" noChangeArrowheads="1"/>
          </p:cNvSpPr>
          <p:nvPr>
            <p:ph type="body" idx="1"/>
          </p:nvPr>
        </p:nvSpPr>
        <p:spPr>
          <a:xfrm>
            <a:off x="547688" y="1600200"/>
            <a:ext cx="7758112" cy="4200525"/>
          </a:xfrm>
        </p:spPr>
        <p:txBody>
          <a:bodyPr/>
          <a:lstStyle/>
          <a:p>
            <a:pPr>
              <a:lnSpc>
                <a:spcPct val="90000"/>
              </a:lnSpc>
              <a:buClr>
                <a:schemeClr val="bg1">
                  <a:lumMod val="25000"/>
                </a:schemeClr>
              </a:buClr>
              <a:buSzTx/>
              <a:defRPr/>
            </a:pPr>
            <a:r>
              <a:rPr lang="en-US" dirty="0" smtClean="0">
                <a:latin typeface="Comic Sans MS" pitchFamily="66" charset="0"/>
              </a:rPr>
              <a:t>National Research Act of 1974</a:t>
            </a:r>
          </a:p>
          <a:p>
            <a:pPr lvl="1">
              <a:lnSpc>
                <a:spcPct val="90000"/>
              </a:lnSpc>
              <a:buClr>
                <a:schemeClr val="bg1">
                  <a:lumMod val="25000"/>
                </a:schemeClr>
              </a:buClr>
              <a:buSzTx/>
              <a:buFont typeface="Wingdings" pitchFamily="2" charset="2"/>
              <a:buChar char="§"/>
              <a:defRPr/>
            </a:pPr>
            <a:r>
              <a:rPr lang="en-US" sz="2400" dirty="0" smtClean="0">
                <a:latin typeface="Comic Sans MS" pitchFamily="66" charset="0"/>
              </a:rPr>
              <a:t>It codify policy for the protection of human subjects (45 CFR 46).</a:t>
            </a:r>
          </a:p>
          <a:p>
            <a:pPr lvl="1">
              <a:lnSpc>
                <a:spcPct val="90000"/>
              </a:lnSpc>
              <a:buClr>
                <a:schemeClr val="bg1">
                  <a:lumMod val="25000"/>
                </a:schemeClr>
              </a:buClr>
              <a:buSzTx/>
              <a:buFont typeface="Wingdings" pitchFamily="2" charset="2"/>
              <a:buChar char="§"/>
              <a:defRPr/>
            </a:pPr>
            <a:r>
              <a:rPr lang="en-US" sz="2400" dirty="0" smtClean="0">
                <a:latin typeface="Comic Sans MS" pitchFamily="66" charset="0"/>
              </a:rPr>
              <a:t>Established Institutional Review Board as authorizing body for human subjects research.</a:t>
            </a:r>
          </a:p>
          <a:p>
            <a:pPr lvl="1">
              <a:lnSpc>
                <a:spcPct val="90000"/>
              </a:lnSpc>
              <a:buClr>
                <a:schemeClr val="bg1">
                  <a:lumMod val="25000"/>
                </a:schemeClr>
              </a:buClr>
              <a:buSzTx/>
              <a:buFont typeface="Wingdings" pitchFamily="2" charset="2"/>
              <a:buChar char="§"/>
              <a:defRPr/>
            </a:pPr>
            <a:r>
              <a:rPr lang="en-US" sz="2400" dirty="0" smtClean="0">
                <a:latin typeface="Comic Sans MS" pitchFamily="66" charset="0"/>
              </a:rPr>
              <a:t>Formed National Commission for the Protection of Human Subjects of Biomedical and Behavioral Research.</a:t>
            </a:r>
          </a:p>
          <a:p>
            <a:pPr marL="457200" lvl="1" indent="0">
              <a:lnSpc>
                <a:spcPct val="90000"/>
              </a:lnSpc>
              <a:buClr>
                <a:schemeClr val="bg1">
                  <a:lumMod val="25000"/>
                </a:schemeClr>
              </a:buClr>
              <a:buSzTx/>
              <a:buNone/>
              <a:defRPr/>
            </a:pPr>
            <a:endParaRPr lang="en-US" sz="1000" dirty="0" smtClean="0">
              <a:latin typeface="Comic Sans MS" pitchFamily="66" charset="0"/>
            </a:endParaRPr>
          </a:p>
          <a:p>
            <a:pPr>
              <a:lnSpc>
                <a:spcPct val="90000"/>
              </a:lnSpc>
              <a:buClr>
                <a:schemeClr val="bg1">
                  <a:lumMod val="25000"/>
                </a:schemeClr>
              </a:buClr>
              <a:buSzTx/>
              <a:defRPr/>
            </a:pPr>
            <a:r>
              <a:rPr lang="en-US" dirty="0" smtClean="0">
                <a:latin typeface="Comic Sans MS" pitchFamily="66" charset="0"/>
              </a:rPr>
              <a:t>Only applied to federally funded or FDA regulated research</a:t>
            </a:r>
            <a:r>
              <a:rPr lang="en-US" sz="2800" dirty="0" smtClean="0">
                <a:latin typeface="Comic Sans MS" pitchFamily="66"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1000" y="3048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Belmont Report</a:t>
            </a:r>
          </a:p>
        </p:txBody>
      </p:sp>
      <p:sp>
        <p:nvSpPr>
          <p:cNvPr id="27651" name="Rectangle 3"/>
          <p:cNvSpPr>
            <a:spLocks noGrp="1" noChangeArrowheads="1"/>
          </p:cNvSpPr>
          <p:nvPr>
            <p:ph type="body" idx="1"/>
          </p:nvPr>
        </p:nvSpPr>
        <p:spPr>
          <a:xfrm>
            <a:off x="547688" y="1600200"/>
            <a:ext cx="8367712" cy="4343400"/>
          </a:xfrm>
        </p:spPr>
        <p:txBody>
          <a:bodyPr/>
          <a:lstStyle/>
          <a:p>
            <a:pPr>
              <a:buClr>
                <a:schemeClr val="bg1">
                  <a:lumMod val="25000"/>
                </a:schemeClr>
              </a:buClr>
              <a:buSzTx/>
              <a:tabLst>
                <a:tab pos="568325" algn="l"/>
              </a:tabLst>
              <a:defRPr/>
            </a:pPr>
            <a:r>
              <a:rPr lang="en-US" dirty="0" smtClean="0">
                <a:latin typeface="Comic Sans MS" pitchFamily="66" charset="0"/>
              </a:rPr>
              <a:t>“Ethical Principles and Guidelines for the Protection of Human Subjects” was published in 1979 by the U.S. DHEW.</a:t>
            </a:r>
          </a:p>
          <a:p>
            <a:pPr>
              <a:buClr>
                <a:schemeClr val="bg1">
                  <a:lumMod val="25000"/>
                </a:schemeClr>
              </a:buClr>
              <a:buSzTx/>
              <a:tabLst>
                <a:tab pos="568325" algn="l"/>
              </a:tabLst>
              <a:defRPr/>
            </a:pPr>
            <a:r>
              <a:rPr lang="en-US" dirty="0" smtClean="0">
                <a:latin typeface="Comic Sans MS" pitchFamily="66" charset="0"/>
              </a:rPr>
              <a:t>The report listed three ethical principles upon which federal regulations would be based:</a:t>
            </a:r>
          </a:p>
          <a:p>
            <a:pPr marL="1482725" lvl="1" indent="-457200">
              <a:buClr>
                <a:schemeClr val="bg1">
                  <a:lumMod val="25000"/>
                </a:schemeClr>
              </a:buClr>
              <a:buSzTx/>
              <a:buFont typeface="Wingdings" pitchFamily="2" charset="2"/>
              <a:buChar char="§"/>
              <a:tabLst>
                <a:tab pos="568325" algn="l"/>
                <a:tab pos="1485900" algn="l"/>
              </a:tabLst>
              <a:defRPr/>
            </a:pPr>
            <a:r>
              <a:rPr lang="en-US" dirty="0" smtClean="0">
                <a:latin typeface="Comic Sans MS" pitchFamily="66" charset="0"/>
              </a:rPr>
              <a:t>Respect for Persons</a:t>
            </a:r>
          </a:p>
          <a:p>
            <a:pPr marL="1482725" lvl="1" indent="-457200">
              <a:buClr>
                <a:schemeClr val="bg1">
                  <a:lumMod val="25000"/>
                </a:schemeClr>
              </a:buClr>
              <a:buSzTx/>
              <a:buFont typeface="Wingdings" pitchFamily="2" charset="2"/>
              <a:buChar char="§"/>
              <a:tabLst>
                <a:tab pos="568325" algn="l"/>
                <a:tab pos="1485900" algn="l"/>
              </a:tabLst>
              <a:defRPr/>
            </a:pPr>
            <a:r>
              <a:rPr lang="en-US" dirty="0" smtClean="0">
                <a:latin typeface="Comic Sans MS" pitchFamily="66" charset="0"/>
              </a:rPr>
              <a:t>Beneficence</a:t>
            </a:r>
          </a:p>
          <a:p>
            <a:pPr marL="1482725" lvl="1" indent="-457200">
              <a:buClr>
                <a:schemeClr val="bg1">
                  <a:lumMod val="25000"/>
                </a:schemeClr>
              </a:buClr>
              <a:buSzTx/>
              <a:buFont typeface="Wingdings" pitchFamily="2" charset="2"/>
              <a:buChar char="§"/>
              <a:tabLst>
                <a:tab pos="568325" algn="l"/>
                <a:tab pos="1485900" algn="l"/>
              </a:tabLst>
              <a:defRPr/>
            </a:pPr>
            <a:r>
              <a:rPr lang="en-US" dirty="0" smtClean="0">
                <a:latin typeface="Comic Sans MS" pitchFamily="66" charset="0"/>
              </a:rPr>
              <a:t>Justice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1000" y="9144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Belmont Report: Cornerstone of Ethical </a:t>
            </a:r>
            <a:r>
              <a:rPr lang="en-US" sz="4000" dirty="0">
                <a:solidFill>
                  <a:schemeClr val="bg1">
                    <a:lumMod val="25000"/>
                  </a:schemeClr>
                </a:solidFill>
                <a:latin typeface="Comic Sans MS" pitchFamily="66" charset="0"/>
              </a:rPr>
              <a:t>P</a:t>
            </a:r>
            <a:r>
              <a:rPr lang="en-US" sz="4000" dirty="0" smtClean="0">
                <a:solidFill>
                  <a:schemeClr val="bg1">
                    <a:lumMod val="25000"/>
                  </a:schemeClr>
                </a:solidFill>
                <a:latin typeface="Comic Sans MS" pitchFamily="66" charset="0"/>
              </a:rPr>
              <a:t>rincipals</a:t>
            </a:r>
          </a:p>
        </p:txBody>
      </p:sp>
      <p:sp>
        <p:nvSpPr>
          <p:cNvPr id="27651" name="Rectangle 3"/>
          <p:cNvSpPr>
            <a:spLocks noGrp="1" noChangeArrowheads="1"/>
          </p:cNvSpPr>
          <p:nvPr>
            <p:ph type="body" idx="1"/>
          </p:nvPr>
        </p:nvSpPr>
        <p:spPr>
          <a:xfrm>
            <a:off x="152400" y="2362200"/>
            <a:ext cx="8610600" cy="4200525"/>
          </a:xfrm>
        </p:spPr>
        <p:txBody>
          <a:bodyPr/>
          <a:lstStyle/>
          <a:p>
            <a:pPr marL="963612" lvl="1" indent="-457200">
              <a:buClr>
                <a:schemeClr val="bg1">
                  <a:lumMod val="25000"/>
                </a:schemeClr>
              </a:buClr>
              <a:buSzTx/>
              <a:buFont typeface="Wingdings" pitchFamily="2" charset="2"/>
              <a:buChar char="§"/>
              <a:tabLst>
                <a:tab pos="568325" algn="l"/>
              </a:tabLst>
              <a:defRPr/>
            </a:pPr>
            <a:r>
              <a:rPr lang="en-US" sz="3200" u="sng" dirty="0" smtClean="0">
                <a:latin typeface="Comic Sans MS" pitchFamily="66" charset="0"/>
              </a:rPr>
              <a:t>Respect for Persons</a:t>
            </a:r>
            <a:r>
              <a:rPr lang="en-US" sz="3200" dirty="0" smtClean="0">
                <a:latin typeface="Comic Sans MS" pitchFamily="66" charset="0"/>
              </a:rPr>
              <a:t> – People should be given all necessary information to make truly informed decisions.</a:t>
            </a:r>
          </a:p>
          <a:p>
            <a:pPr marL="963612" lvl="1" indent="-457200">
              <a:buClr>
                <a:schemeClr val="bg1">
                  <a:lumMod val="25000"/>
                </a:schemeClr>
              </a:buClr>
              <a:buSzTx/>
              <a:buFont typeface="Wingdings" pitchFamily="2" charset="2"/>
              <a:buChar char="§"/>
              <a:tabLst>
                <a:tab pos="568325" algn="l"/>
              </a:tabLst>
              <a:defRPr/>
            </a:pPr>
            <a:r>
              <a:rPr lang="en-US" sz="3200" u="sng" dirty="0" smtClean="0">
                <a:latin typeface="Comic Sans MS" pitchFamily="66" charset="0"/>
              </a:rPr>
              <a:t>Beneficence</a:t>
            </a:r>
            <a:r>
              <a:rPr lang="en-US" sz="3200" dirty="0" smtClean="0">
                <a:latin typeface="Comic Sans MS" pitchFamily="66" charset="0"/>
              </a:rPr>
              <a:t> – Maximizing benefits while minimizing harm.</a:t>
            </a:r>
          </a:p>
          <a:p>
            <a:pPr marL="963612" lvl="1" indent="-457200">
              <a:buClr>
                <a:schemeClr val="bg1">
                  <a:lumMod val="25000"/>
                </a:schemeClr>
              </a:buClr>
              <a:buSzTx/>
              <a:buFont typeface="Wingdings" pitchFamily="2" charset="2"/>
              <a:buChar char="§"/>
              <a:tabLst>
                <a:tab pos="568325" algn="l"/>
              </a:tabLst>
              <a:defRPr/>
            </a:pPr>
            <a:r>
              <a:rPr lang="en-US" sz="3200" u="sng" dirty="0" smtClean="0">
                <a:latin typeface="Comic Sans MS" pitchFamily="66" charset="0"/>
              </a:rPr>
              <a:t>Justice</a:t>
            </a:r>
            <a:r>
              <a:rPr lang="en-US" sz="3200" dirty="0" smtClean="0">
                <a:latin typeface="Comic Sans MS" pitchFamily="66" charset="0"/>
              </a:rPr>
              <a:t> – Treat all people as equals.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304800" y="1905000"/>
            <a:ext cx="8839200" cy="954088"/>
          </a:xfrm>
          <a:prstGeom prst="rect">
            <a:avLst/>
          </a:prstGeom>
          <a:noFill/>
          <a:ln w="9525">
            <a:noFill/>
            <a:miter lim="800000"/>
            <a:headEnd/>
            <a:tailEnd/>
          </a:ln>
        </p:spPr>
        <p:txBody>
          <a:bodyPr>
            <a:spAutoFit/>
          </a:bodyPr>
          <a:lstStyle/>
          <a:p>
            <a:pPr>
              <a:spcBef>
                <a:spcPct val="50000"/>
              </a:spcBef>
            </a:pPr>
            <a:r>
              <a:rPr lang="en-US" sz="2800" dirty="0">
                <a:latin typeface="Comic Sans MS" pitchFamily="66" charset="0"/>
              </a:rPr>
              <a:t>The crimes committed by licensed physicians are well-documented and include experiments in:</a:t>
            </a:r>
          </a:p>
        </p:txBody>
      </p:sp>
      <p:sp>
        <p:nvSpPr>
          <p:cNvPr id="9220" name="Text Box 6"/>
          <p:cNvSpPr txBox="1">
            <a:spLocks noChangeArrowheads="1"/>
          </p:cNvSpPr>
          <p:nvPr/>
        </p:nvSpPr>
        <p:spPr bwMode="auto">
          <a:xfrm>
            <a:off x="533400" y="3048000"/>
            <a:ext cx="8077200" cy="3841052"/>
          </a:xfrm>
          <a:prstGeom prst="rect">
            <a:avLst/>
          </a:prstGeom>
          <a:noFill/>
          <a:ln w="9525">
            <a:noFill/>
            <a:miter lim="800000"/>
            <a:headEnd/>
            <a:tailEnd/>
          </a:ln>
        </p:spPr>
        <p:txBody>
          <a:bodyPr>
            <a:spAutoFit/>
          </a:bodyPr>
          <a:lstStyle/>
          <a:p>
            <a:pPr marL="457200" indent="-457200">
              <a:spcBef>
                <a:spcPct val="10000"/>
              </a:spcBef>
              <a:buClr>
                <a:schemeClr val="bg1">
                  <a:lumMod val="25000"/>
                </a:schemeClr>
              </a:buClr>
              <a:buFont typeface="Wingdings" pitchFamily="2" charset="2"/>
              <a:buChar char="ü"/>
            </a:pPr>
            <a:r>
              <a:rPr lang="en-US" sz="2800" dirty="0" smtClean="0">
                <a:latin typeface="Comic Sans MS" pitchFamily="66" charset="0"/>
              </a:rPr>
              <a:t>  Freezing</a:t>
            </a:r>
            <a:endParaRPr lang="en-US" sz="2800" dirty="0">
              <a:latin typeface="Comic Sans MS" pitchFamily="66" charset="0"/>
            </a:endParaRPr>
          </a:p>
          <a:p>
            <a:pPr marL="457200" indent="-457200">
              <a:spcBef>
                <a:spcPct val="10000"/>
              </a:spcBef>
              <a:buClr>
                <a:schemeClr val="bg1">
                  <a:lumMod val="25000"/>
                </a:schemeClr>
              </a:buClr>
              <a:buFont typeface="Wingdings" pitchFamily="2" charset="2"/>
              <a:buChar char="ü"/>
            </a:pPr>
            <a:r>
              <a:rPr lang="en-US" sz="2800" dirty="0">
                <a:latin typeface="Comic Sans MS" pitchFamily="66" charset="0"/>
              </a:rPr>
              <a:t>  Malaria</a:t>
            </a:r>
          </a:p>
          <a:p>
            <a:pPr marL="457200" indent="-457200">
              <a:spcBef>
                <a:spcPct val="10000"/>
              </a:spcBef>
              <a:buClr>
                <a:schemeClr val="bg1">
                  <a:lumMod val="25000"/>
                </a:schemeClr>
              </a:buClr>
              <a:buFont typeface="Wingdings" pitchFamily="2" charset="2"/>
              <a:buChar char="ü"/>
            </a:pPr>
            <a:r>
              <a:rPr lang="en-US" sz="2800" dirty="0">
                <a:latin typeface="Comic Sans MS" pitchFamily="66" charset="0"/>
              </a:rPr>
              <a:t>  Sea water</a:t>
            </a:r>
          </a:p>
          <a:p>
            <a:pPr marL="457200" indent="-457200">
              <a:spcBef>
                <a:spcPct val="10000"/>
              </a:spcBef>
              <a:buClr>
                <a:schemeClr val="bg1">
                  <a:lumMod val="25000"/>
                </a:schemeClr>
              </a:buClr>
              <a:buFont typeface="Wingdings" pitchFamily="2" charset="2"/>
              <a:buChar char="ü"/>
            </a:pPr>
            <a:r>
              <a:rPr lang="en-US" sz="2800" dirty="0">
                <a:latin typeface="Comic Sans MS" pitchFamily="66" charset="0"/>
              </a:rPr>
              <a:t>  Mustard gas</a:t>
            </a:r>
          </a:p>
          <a:p>
            <a:pPr marL="457200" indent="-457200">
              <a:spcBef>
                <a:spcPct val="10000"/>
              </a:spcBef>
              <a:buClr>
                <a:schemeClr val="bg1">
                  <a:lumMod val="25000"/>
                </a:schemeClr>
              </a:buClr>
              <a:buFont typeface="Wingdings" pitchFamily="2" charset="2"/>
              <a:buChar char="ü"/>
            </a:pPr>
            <a:r>
              <a:rPr lang="en-US" sz="2800" dirty="0">
                <a:latin typeface="Comic Sans MS" pitchFamily="66" charset="0"/>
              </a:rPr>
              <a:t>  Twin tests</a:t>
            </a:r>
          </a:p>
          <a:p>
            <a:pPr marL="457200" indent="-457200">
              <a:spcBef>
                <a:spcPct val="10000"/>
              </a:spcBef>
              <a:buClr>
                <a:schemeClr val="bg1">
                  <a:lumMod val="25000"/>
                </a:schemeClr>
              </a:buClr>
              <a:buFont typeface="Wingdings" pitchFamily="2" charset="2"/>
              <a:buChar char="ü"/>
            </a:pPr>
            <a:r>
              <a:rPr lang="en-US" sz="2800" dirty="0">
                <a:latin typeface="Comic Sans MS" pitchFamily="66" charset="0"/>
              </a:rPr>
              <a:t>  </a:t>
            </a:r>
            <a:r>
              <a:rPr lang="en-US" sz="2800" dirty="0" smtClean="0">
                <a:latin typeface="Comic Sans MS" pitchFamily="66" charset="0"/>
              </a:rPr>
              <a:t>Sterilization</a:t>
            </a:r>
          </a:p>
          <a:p>
            <a:pPr marL="457200" indent="-457200">
              <a:spcBef>
                <a:spcPct val="10000"/>
              </a:spcBef>
              <a:buClr>
                <a:schemeClr val="bg1">
                  <a:lumMod val="25000"/>
                </a:schemeClr>
              </a:buClr>
              <a:buFont typeface="Wingdings" pitchFamily="2" charset="2"/>
              <a:buChar char="ü"/>
            </a:pPr>
            <a:r>
              <a:rPr lang="en-US" sz="2800" dirty="0">
                <a:latin typeface="Comic Sans MS" pitchFamily="66" charset="0"/>
              </a:rPr>
              <a:t> </a:t>
            </a:r>
            <a:r>
              <a:rPr lang="en-US" sz="2800" dirty="0" smtClean="0">
                <a:latin typeface="Comic Sans MS" pitchFamily="66" charset="0"/>
              </a:rPr>
              <a:t> </a:t>
            </a:r>
            <a:r>
              <a:rPr lang="en-US" sz="2800" dirty="0">
                <a:latin typeface="Comic Sans MS" pitchFamily="66" charset="0"/>
              </a:rPr>
              <a:t>High altitude/low pressure</a:t>
            </a:r>
          </a:p>
          <a:p>
            <a:pPr marL="457200" indent="-457200">
              <a:spcBef>
                <a:spcPct val="10000"/>
              </a:spcBef>
              <a:buClr>
                <a:schemeClr val="bg1">
                  <a:lumMod val="25000"/>
                </a:schemeClr>
              </a:buClr>
              <a:buFont typeface="Wingdings" pitchFamily="2" charset="2"/>
              <a:buChar char="ü"/>
            </a:pPr>
            <a:endParaRPr lang="en-US" sz="2800" dirty="0">
              <a:latin typeface="Comic Sans MS" pitchFamily="66" charset="0"/>
            </a:endParaRPr>
          </a:p>
        </p:txBody>
      </p:sp>
      <p:sp>
        <p:nvSpPr>
          <p:cNvPr id="5" name="Text Box 4"/>
          <p:cNvSpPr txBox="1">
            <a:spLocks noChangeArrowheads="1"/>
          </p:cNvSpPr>
          <p:nvPr/>
        </p:nvSpPr>
        <p:spPr bwMode="auto">
          <a:xfrm>
            <a:off x="228600" y="228600"/>
            <a:ext cx="8686800" cy="1323439"/>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4000" dirty="0">
                <a:solidFill>
                  <a:srgbClr val="FFFFFF"/>
                </a:solidFill>
                <a:effectLst>
                  <a:outerShdw blurRad="38100" dist="38100" dir="2700000" algn="tl">
                    <a:srgbClr val="000000"/>
                  </a:outerShdw>
                </a:effectLst>
                <a:latin typeface="Comic Sans MS" pitchFamily="66" charset="0"/>
              </a:rPr>
              <a:t>The Holocaust and the Nuremberg Trials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381000" y="3048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Timeline of Response</a:t>
            </a:r>
            <a:endParaRPr lang="en-US" dirty="0" smtClean="0">
              <a:solidFill>
                <a:schemeClr val="bg1">
                  <a:lumMod val="25000"/>
                </a:schemeClr>
              </a:solidFill>
              <a:latin typeface="Comic Sans MS" pitchFamily="66" charset="0"/>
            </a:endParaRPr>
          </a:p>
        </p:txBody>
      </p:sp>
      <p:graphicFrame>
        <p:nvGraphicFramePr>
          <p:cNvPr id="2050" name="Object 3"/>
          <p:cNvGraphicFramePr>
            <a:graphicFrameLocks noChangeAspect="1"/>
          </p:cNvGraphicFramePr>
          <p:nvPr>
            <p:extLst>
              <p:ext uri="{D42A27DB-BD31-4B8C-83A1-F6EECF244321}">
                <p14:modId xmlns:p14="http://schemas.microsoft.com/office/powerpoint/2010/main" val="940086298"/>
              </p:ext>
            </p:extLst>
          </p:nvPr>
        </p:nvGraphicFramePr>
        <p:xfrm>
          <a:off x="838200" y="1676400"/>
          <a:ext cx="8077200" cy="3960813"/>
        </p:xfrm>
        <a:graphic>
          <a:graphicData uri="http://schemas.openxmlformats.org/presentationml/2006/ole">
            <mc:AlternateContent xmlns:mc="http://schemas.openxmlformats.org/markup-compatibility/2006">
              <mc:Choice xmlns:v="urn:schemas-microsoft-com:vml" Requires="v">
                <p:oleObj spid="_x0000_s2082" name="Image" r:id="rId4" imgW="9225556" imgH="4523826" progId="Photoshop.Image.5">
                  <p:embed/>
                </p:oleObj>
              </mc:Choice>
              <mc:Fallback>
                <p:oleObj name="Image" r:id="rId4" imgW="9225556" imgH="4523826" progId="Photoshop.Image.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76400"/>
                        <a:ext cx="807720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4"/>
          <p:cNvSpPr txBox="1">
            <a:spLocks noChangeArrowheads="1"/>
          </p:cNvSpPr>
          <p:nvPr/>
        </p:nvSpPr>
        <p:spPr bwMode="auto">
          <a:xfrm>
            <a:off x="914400" y="5867400"/>
            <a:ext cx="7696200" cy="396875"/>
          </a:xfrm>
          <a:prstGeom prst="rect">
            <a:avLst/>
          </a:prstGeom>
          <a:noFill/>
          <a:ln w="9525">
            <a:noFill/>
            <a:miter lim="800000"/>
            <a:headEnd/>
            <a:tailEnd/>
          </a:ln>
        </p:spPr>
        <p:txBody>
          <a:bodyPr>
            <a:spAutoFit/>
          </a:bodyPr>
          <a:lstStyle/>
          <a:p>
            <a:pPr eaLnBrk="1" hangingPunct="1">
              <a:spcBef>
                <a:spcPct val="50000"/>
              </a:spcBef>
            </a:pPr>
            <a:r>
              <a:rPr lang="en-US" sz="2000">
                <a:latin typeface="Arial Narrow" pitchFamily="34" charset="0"/>
              </a:rPr>
              <a:t>From NIH – Human Participant Protections Education for Research Teams</a:t>
            </a:r>
          </a:p>
        </p:txBody>
      </p:sp>
      <p:sp>
        <p:nvSpPr>
          <p:cNvPr id="2" name="Oval 1"/>
          <p:cNvSpPr/>
          <p:nvPr/>
        </p:nvSpPr>
        <p:spPr bwMode="auto">
          <a:xfrm>
            <a:off x="4470400" y="1295400"/>
            <a:ext cx="2235200" cy="9906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omic Sans MS" pitchFamily="66" charset="0"/>
              </a:rPr>
              <a:t>National Research Act passed in 1974!</a:t>
            </a:r>
            <a:endParaRPr kumimoji="0" lang="en-US" sz="1400" b="1" i="0" u="none" strike="noStrike" cap="none" normalizeH="0" baseline="0" dirty="0" smtClean="0">
              <a:ln>
                <a:noFill/>
              </a:ln>
              <a:effectLst/>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Grp="1" noChangeArrowheads="1"/>
          </p:cNvSpPr>
          <p:nvPr>
            <p:ph type="body" idx="1"/>
          </p:nvPr>
        </p:nvSpPr>
        <p:spPr>
          <a:xfrm>
            <a:off x="0" y="1066800"/>
            <a:ext cx="9144000" cy="5105400"/>
          </a:xfrm>
        </p:spPr>
        <p:txBody>
          <a:bodyPr/>
          <a:lstStyle/>
          <a:p>
            <a:pPr>
              <a:lnSpc>
                <a:spcPct val="80000"/>
              </a:lnSpc>
              <a:buClr>
                <a:schemeClr val="accent6">
                  <a:lumMod val="50000"/>
                </a:schemeClr>
              </a:buClr>
              <a:buSzTx/>
              <a:defRPr/>
            </a:pPr>
            <a:endParaRPr lang="en-US" sz="2800" dirty="0" smtClean="0">
              <a:latin typeface="Comic Sans MS" pitchFamily="66" charset="0"/>
            </a:endParaRPr>
          </a:p>
          <a:p>
            <a:pPr>
              <a:lnSpc>
                <a:spcPct val="80000"/>
              </a:lnSpc>
              <a:buClr>
                <a:schemeClr val="bg1">
                  <a:lumMod val="25000"/>
                </a:schemeClr>
              </a:buClr>
              <a:buSzTx/>
              <a:defRPr/>
            </a:pPr>
            <a:r>
              <a:rPr lang="en-US" sz="2600" dirty="0" smtClean="0">
                <a:latin typeface="Comic Sans MS" pitchFamily="66" charset="0"/>
              </a:rPr>
              <a:t>Jesse had </a:t>
            </a:r>
            <a:r>
              <a:rPr lang="en-US" sz="2600" dirty="0" err="1" smtClean="0">
                <a:latin typeface="Comic Sans MS" pitchFamily="66" charset="0"/>
              </a:rPr>
              <a:t>Ornithine</a:t>
            </a:r>
            <a:r>
              <a:rPr lang="en-US" sz="2600" dirty="0" smtClean="0">
                <a:latin typeface="Comic Sans MS" pitchFamily="66" charset="0"/>
              </a:rPr>
              <a:t> </a:t>
            </a:r>
            <a:r>
              <a:rPr lang="en-US" sz="2600" dirty="0" err="1" smtClean="0">
                <a:latin typeface="Comic Sans MS" pitchFamily="66" charset="0"/>
              </a:rPr>
              <a:t>Transcarbamylase</a:t>
            </a:r>
            <a:r>
              <a:rPr lang="en-US" sz="2600" dirty="0" smtClean="0">
                <a:latin typeface="Comic Sans MS" pitchFamily="66" charset="0"/>
              </a:rPr>
              <a:t> (OTC) Deficiency of the liver – a condition that prevents the metabolism of ammonia. The disease is usually fatal at birth, but his condition was not inherited, rather it resulted from a genetic mutation after birth.  He was able to survive on a restricted diet and medicine.</a:t>
            </a:r>
          </a:p>
          <a:p>
            <a:pPr marL="0" indent="0">
              <a:lnSpc>
                <a:spcPct val="80000"/>
              </a:lnSpc>
              <a:buClr>
                <a:schemeClr val="bg1">
                  <a:lumMod val="25000"/>
                </a:schemeClr>
              </a:buClr>
              <a:buSzTx/>
              <a:buNone/>
              <a:defRPr/>
            </a:pPr>
            <a:r>
              <a:rPr lang="en-US" sz="800" dirty="0" smtClean="0">
                <a:latin typeface="Comic Sans MS" pitchFamily="66" charset="0"/>
              </a:rPr>
              <a:t> </a:t>
            </a:r>
          </a:p>
          <a:p>
            <a:pPr>
              <a:lnSpc>
                <a:spcPct val="80000"/>
              </a:lnSpc>
              <a:buClr>
                <a:schemeClr val="bg1">
                  <a:lumMod val="25000"/>
                </a:schemeClr>
              </a:buClr>
              <a:buSzTx/>
              <a:defRPr/>
            </a:pPr>
            <a:r>
              <a:rPr lang="en-US" sz="2600" dirty="0" smtClean="0">
                <a:latin typeface="Comic Sans MS" pitchFamily="66" charset="0"/>
              </a:rPr>
              <a:t>In September 1999, 18 year old Jesse volunteered in a gene therapy clinical trial at the University of Pennsylvania, Institute for Gene Therapy.</a:t>
            </a:r>
          </a:p>
          <a:p>
            <a:pPr>
              <a:lnSpc>
                <a:spcPct val="80000"/>
              </a:lnSpc>
              <a:buClr>
                <a:schemeClr val="bg1">
                  <a:lumMod val="25000"/>
                </a:schemeClr>
              </a:buClr>
              <a:buSzTx/>
              <a:defRPr/>
            </a:pPr>
            <a:endParaRPr lang="en-US" sz="600" dirty="0" smtClean="0">
              <a:latin typeface="Comic Sans MS" pitchFamily="66" charset="0"/>
            </a:endParaRPr>
          </a:p>
          <a:p>
            <a:pPr>
              <a:lnSpc>
                <a:spcPct val="80000"/>
              </a:lnSpc>
              <a:buClr>
                <a:schemeClr val="bg1">
                  <a:lumMod val="25000"/>
                </a:schemeClr>
              </a:buClr>
              <a:buSzTx/>
              <a:defRPr/>
            </a:pPr>
            <a:r>
              <a:rPr lang="en-US" sz="2600" dirty="0" smtClean="0">
                <a:latin typeface="Comic Sans MS" pitchFamily="66" charset="0"/>
              </a:rPr>
              <a:t>He was injected with an experimental adenoviral vector carrying a corrected gene.</a:t>
            </a:r>
          </a:p>
          <a:p>
            <a:pPr>
              <a:lnSpc>
                <a:spcPct val="80000"/>
              </a:lnSpc>
              <a:buClr>
                <a:schemeClr val="bg1">
                  <a:lumMod val="25000"/>
                </a:schemeClr>
              </a:buClr>
              <a:buSzTx/>
              <a:defRPr/>
            </a:pPr>
            <a:endParaRPr lang="en-US" sz="600" dirty="0" smtClean="0">
              <a:latin typeface="Comic Sans MS" pitchFamily="66" charset="0"/>
            </a:endParaRPr>
          </a:p>
          <a:p>
            <a:pPr>
              <a:lnSpc>
                <a:spcPct val="80000"/>
              </a:lnSpc>
              <a:buClr>
                <a:schemeClr val="bg1">
                  <a:lumMod val="25000"/>
                </a:schemeClr>
              </a:buClr>
              <a:buSzTx/>
              <a:defRPr/>
            </a:pPr>
            <a:r>
              <a:rPr lang="en-US" sz="2600" dirty="0" smtClean="0">
                <a:latin typeface="Comic Sans MS" pitchFamily="66" charset="0"/>
              </a:rPr>
              <a:t>He died four days later from a massive immune response </a:t>
            </a:r>
            <a:r>
              <a:rPr lang="en-US" sz="2600" dirty="0">
                <a:latin typeface="Comic Sans MS" pitchFamily="66" charset="0"/>
              </a:rPr>
              <a:t>resulting in multiple organ failure and brain death </a:t>
            </a:r>
            <a:r>
              <a:rPr lang="en-US" sz="2600" dirty="0" smtClean="0">
                <a:latin typeface="Comic Sans MS" pitchFamily="66" charset="0"/>
              </a:rPr>
              <a:t>which was triggered by the vector.</a:t>
            </a:r>
          </a:p>
          <a:p>
            <a:pPr>
              <a:lnSpc>
                <a:spcPct val="80000"/>
              </a:lnSpc>
              <a:buClr>
                <a:schemeClr val="accent6">
                  <a:lumMod val="50000"/>
                </a:schemeClr>
              </a:buClr>
              <a:buSzTx/>
              <a:buFont typeface="Wingdings" pitchFamily="2" charset="2"/>
              <a:buNone/>
              <a:defRPr/>
            </a:pPr>
            <a:endParaRPr lang="en-US" sz="2600" dirty="0" smtClean="0">
              <a:latin typeface="Comic Sans MS" pitchFamily="66" charset="0"/>
            </a:endParaRPr>
          </a:p>
        </p:txBody>
      </p:sp>
      <p:sp>
        <p:nvSpPr>
          <p:cNvPr id="4" name="Oval 3"/>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b="1" dirty="0">
                <a:solidFill>
                  <a:srgbClr val="FFFFFF"/>
                </a:solidFill>
                <a:latin typeface="Comic Sans MS" pitchFamily="66" charset="0"/>
              </a:rPr>
              <a:t>Recent Case: Jesse </a:t>
            </a:r>
            <a:r>
              <a:rPr lang="en-US" sz="3200" b="1" dirty="0" err="1">
                <a:solidFill>
                  <a:srgbClr val="FFFFFF"/>
                </a:solidFill>
                <a:latin typeface="Comic Sans MS" pitchFamily="66" charset="0"/>
              </a:rPr>
              <a:t>Gelsinger</a:t>
            </a:r>
            <a:r>
              <a:rPr lang="en-US" sz="3200" b="1" dirty="0">
                <a:solidFill>
                  <a:srgbClr val="FFFFFF"/>
                </a:solidFill>
                <a:latin typeface="Comic Sans MS" pitchFamily="66" charset="0"/>
              </a:rPr>
              <a:t> </a:t>
            </a:r>
            <a:endParaRPr kumimoji="0" lang="en-US" sz="32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228600" y="304800"/>
            <a:ext cx="8610600" cy="1219200"/>
          </a:xfrm>
          <a:solidFill>
            <a:schemeClr val="bg1"/>
          </a:solidFill>
          <a:ln w="57150">
            <a:solidFill>
              <a:schemeClr val="bg1">
                <a:lumMod val="25000"/>
              </a:schemeClr>
            </a:solidFill>
          </a:ln>
        </p:spPr>
        <p:txBody>
          <a:bodyPr/>
          <a:lstStyle/>
          <a:p>
            <a:pPr algn="ctr">
              <a:lnSpc>
                <a:spcPct val="80000"/>
              </a:lnSpc>
              <a:defRPr/>
            </a:pPr>
            <a:r>
              <a:rPr lang="en-US" sz="3600" dirty="0">
                <a:solidFill>
                  <a:schemeClr val="bg1">
                    <a:lumMod val="25000"/>
                  </a:schemeClr>
                </a:solidFill>
                <a:latin typeface="Comic Sans MS" pitchFamily="66" charset="0"/>
              </a:rPr>
              <a:t>Important information was withheld from Jesse and his family!</a:t>
            </a:r>
            <a:endParaRPr lang="en-US" sz="3600" dirty="0" smtClean="0">
              <a:solidFill>
                <a:schemeClr val="bg1">
                  <a:lumMod val="25000"/>
                </a:schemeClr>
              </a:solidFill>
              <a:latin typeface="Comic Sans MS" pitchFamily="66" charset="0"/>
            </a:endParaRPr>
          </a:p>
        </p:txBody>
      </p:sp>
      <p:sp>
        <p:nvSpPr>
          <p:cNvPr id="24579" name="Rectangle 6"/>
          <p:cNvSpPr>
            <a:spLocks noGrp="1" noChangeArrowheads="1"/>
          </p:cNvSpPr>
          <p:nvPr>
            <p:ph type="body" idx="1"/>
          </p:nvPr>
        </p:nvSpPr>
        <p:spPr>
          <a:xfrm>
            <a:off x="304800" y="1447800"/>
            <a:ext cx="8534400" cy="4800600"/>
          </a:xfrm>
        </p:spPr>
        <p:txBody>
          <a:bodyPr/>
          <a:lstStyle/>
          <a:p>
            <a:pPr lvl="1">
              <a:lnSpc>
                <a:spcPct val="80000"/>
              </a:lnSpc>
              <a:buClr>
                <a:schemeClr val="accent6">
                  <a:lumMod val="50000"/>
                </a:schemeClr>
              </a:buClr>
              <a:buSzTx/>
              <a:buFontTx/>
              <a:buNone/>
              <a:defRPr/>
            </a:pPr>
            <a:endParaRPr lang="en-US" b="1" dirty="0" smtClean="0">
              <a:latin typeface="Comic Sans MS" pitchFamily="66" charset="0"/>
            </a:endParaRPr>
          </a:p>
          <a:p>
            <a:pPr>
              <a:lnSpc>
                <a:spcPct val="80000"/>
              </a:lnSpc>
              <a:buClr>
                <a:schemeClr val="bg1">
                  <a:lumMod val="25000"/>
                </a:schemeClr>
              </a:buClr>
              <a:buSzTx/>
              <a:defRPr/>
            </a:pPr>
            <a:r>
              <a:rPr lang="en-US" sz="3000" dirty="0" smtClean="0">
                <a:latin typeface="Comic Sans MS" pitchFamily="66" charset="0"/>
              </a:rPr>
              <a:t>The lead doctor treating Jesse was also PI of the study.</a:t>
            </a:r>
          </a:p>
          <a:p>
            <a:pPr>
              <a:lnSpc>
                <a:spcPct val="80000"/>
              </a:lnSpc>
              <a:buClr>
                <a:schemeClr val="bg1">
                  <a:lumMod val="25000"/>
                </a:schemeClr>
              </a:buClr>
              <a:buSzTx/>
              <a:defRPr/>
            </a:pPr>
            <a:r>
              <a:rPr lang="en-US" sz="3000" dirty="0" smtClean="0">
                <a:latin typeface="Comic Sans MS" pitchFamily="66" charset="0"/>
              </a:rPr>
              <a:t>He held one-third of the shares in the company that was developing the drug.  </a:t>
            </a:r>
          </a:p>
          <a:p>
            <a:pPr>
              <a:lnSpc>
                <a:spcPct val="80000"/>
              </a:lnSpc>
              <a:buClr>
                <a:schemeClr val="bg1">
                  <a:lumMod val="25000"/>
                </a:schemeClr>
              </a:buClr>
              <a:buSzTx/>
              <a:defRPr/>
            </a:pPr>
            <a:r>
              <a:rPr lang="en-US" sz="3000" dirty="0" smtClean="0">
                <a:latin typeface="Comic Sans MS" pitchFamily="66" charset="0"/>
              </a:rPr>
              <a:t>The company was funding the clinical trial at the University </a:t>
            </a:r>
            <a:r>
              <a:rPr lang="en-US" sz="3000" u="sng" dirty="0" smtClean="0">
                <a:latin typeface="Comic Sans MS" pitchFamily="66" charset="0"/>
              </a:rPr>
              <a:t>and</a:t>
            </a:r>
            <a:r>
              <a:rPr lang="en-US" sz="3000" dirty="0" smtClean="0">
                <a:latin typeface="Comic Sans MS" pitchFamily="66" charset="0"/>
              </a:rPr>
              <a:t> </a:t>
            </a:r>
          </a:p>
          <a:p>
            <a:pPr>
              <a:lnSpc>
                <a:spcPct val="80000"/>
              </a:lnSpc>
              <a:buClr>
                <a:schemeClr val="bg1">
                  <a:lumMod val="25000"/>
                </a:schemeClr>
              </a:buClr>
              <a:buSzTx/>
              <a:defRPr/>
            </a:pPr>
            <a:r>
              <a:rPr lang="en-US" sz="3000" dirty="0">
                <a:latin typeface="Comic Sans MS" pitchFamily="66" charset="0"/>
              </a:rPr>
              <a:t>T</a:t>
            </a:r>
            <a:r>
              <a:rPr lang="en-US" sz="3000" dirty="0" smtClean="0">
                <a:latin typeface="Comic Sans MS" pitchFamily="66" charset="0"/>
              </a:rPr>
              <a:t>he University also held equity in the company!</a:t>
            </a:r>
          </a:p>
          <a:p>
            <a:pPr marL="0" indent="0">
              <a:lnSpc>
                <a:spcPct val="80000"/>
              </a:lnSpc>
              <a:buClr>
                <a:schemeClr val="accent6">
                  <a:lumMod val="50000"/>
                </a:schemeClr>
              </a:buClr>
              <a:buSzTx/>
              <a:buNone/>
              <a:defRPr/>
            </a:pPr>
            <a:endParaRPr lang="en-US" sz="1200" b="1" dirty="0" smtClean="0">
              <a:solidFill>
                <a:schemeClr val="accent6">
                  <a:lumMod val="50000"/>
                </a:schemeClr>
              </a:solidFill>
              <a:latin typeface="Comic Sans MS" pitchFamily="66" charset="0"/>
            </a:endParaRPr>
          </a:p>
          <a:p>
            <a:pPr algn="ctr">
              <a:lnSpc>
                <a:spcPct val="80000"/>
              </a:lnSpc>
              <a:buClr>
                <a:schemeClr val="accent6">
                  <a:lumMod val="50000"/>
                </a:schemeClr>
              </a:buClr>
              <a:buSzTx/>
              <a:buFont typeface="Wingdings" pitchFamily="2" charset="2"/>
              <a:buNone/>
              <a:defRPr/>
            </a:pPr>
            <a:r>
              <a:rPr lang="en-US" sz="3600" dirty="0" smtClean="0">
                <a:solidFill>
                  <a:srgbClr val="C00000"/>
                </a:solidFill>
                <a:latin typeface="Comic Sans MS" pitchFamily="66" charset="0"/>
              </a:rPr>
              <a:t>Anything about this trouble you?  Your thoughts?</a:t>
            </a:r>
          </a:p>
        </p:txBody>
      </p:sp>
    </p:spTree>
    <p:extLst>
      <p:ext uri="{BB962C8B-B14F-4D97-AF65-F5344CB8AC3E}">
        <p14:creationId xmlns:p14="http://schemas.microsoft.com/office/powerpoint/2010/main" val="11545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anim calcmode="lin" valueType="num">
                                      <p:cBhvr>
                                        <p:cTn id="23" dur="5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24579">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76200" y="304800"/>
            <a:ext cx="8991600" cy="1219200"/>
          </a:xfrm>
          <a:solidFill>
            <a:schemeClr val="bg1"/>
          </a:solidFill>
          <a:ln w="57150">
            <a:solidFill>
              <a:schemeClr val="bg1">
                <a:lumMod val="25000"/>
              </a:schemeClr>
            </a:solidFill>
          </a:ln>
        </p:spPr>
        <p:txBody>
          <a:bodyPr/>
          <a:lstStyle/>
          <a:p>
            <a:pPr algn="ctr">
              <a:lnSpc>
                <a:spcPct val="80000"/>
              </a:lnSpc>
              <a:defRPr/>
            </a:pPr>
            <a:r>
              <a:rPr lang="en-US" sz="3600" dirty="0">
                <a:solidFill>
                  <a:schemeClr val="bg1">
                    <a:lumMod val="25000"/>
                  </a:schemeClr>
                </a:solidFill>
                <a:latin typeface="Comic Sans MS" pitchFamily="66" charset="0"/>
              </a:rPr>
              <a:t>Each of the primary elements of a serious conflict of interest </a:t>
            </a:r>
            <a:r>
              <a:rPr lang="en-US" sz="3600" dirty="0" smtClean="0">
                <a:solidFill>
                  <a:schemeClr val="bg1">
                    <a:lumMod val="25000"/>
                  </a:schemeClr>
                </a:solidFill>
                <a:latin typeface="Comic Sans MS" pitchFamily="66" charset="0"/>
              </a:rPr>
              <a:t>was </a:t>
            </a:r>
            <a:r>
              <a:rPr lang="en-US" sz="3600" dirty="0">
                <a:solidFill>
                  <a:schemeClr val="bg1">
                    <a:lumMod val="25000"/>
                  </a:schemeClr>
                </a:solidFill>
                <a:latin typeface="Comic Sans MS" pitchFamily="66" charset="0"/>
              </a:rPr>
              <a:t>present!</a:t>
            </a:r>
            <a:endParaRPr lang="en-US" sz="3600" dirty="0" smtClean="0">
              <a:solidFill>
                <a:schemeClr val="bg1">
                  <a:lumMod val="25000"/>
                </a:schemeClr>
              </a:solidFill>
              <a:latin typeface="Comic Sans MS" pitchFamily="66" charset="0"/>
            </a:endParaRPr>
          </a:p>
        </p:txBody>
      </p:sp>
      <p:sp>
        <p:nvSpPr>
          <p:cNvPr id="24579" name="Rectangle 6"/>
          <p:cNvSpPr>
            <a:spLocks noGrp="1" noChangeArrowheads="1"/>
          </p:cNvSpPr>
          <p:nvPr>
            <p:ph type="body" idx="1"/>
          </p:nvPr>
        </p:nvSpPr>
        <p:spPr>
          <a:xfrm>
            <a:off x="0" y="1371600"/>
            <a:ext cx="9144000" cy="4724400"/>
          </a:xfrm>
        </p:spPr>
        <p:txBody>
          <a:bodyPr/>
          <a:lstStyle/>
          <a:p>
            <a:pPr lvl="1">
              <a:lnSpc>
                <a:spcPct val="80000"/>
              </a:lnSpc>
              <a:buClr>
                <a:schemeClr val="accent6">
                  <a:lumMod val="50000"/>
                </a:schemeClr>
              </a:buClr>
              <a:buSzTx/>
              <a:buFontTx/>
              <a:buNone/>
              <a:defRPr/>
            </a:pPr>
            <a:endParaRPr lang="en-US" b="1" dirty="0" smtClean="0">
              <a:latin typeface="Comic Sans MS" pitchFamily="66" charset="0"/>
            </a:endParaRPr>
          </a:p>
          <a:p>
            <a:pPr>
              <a:lnSpc>
                <a:spcPct val="80000"/>
              </a:lnSpc>
              <a:buClr>
                <a:schemeClr val="bg1">
                  <a:lumMod val="25000"/>
                </a:schemeClr>
              </a:buClr>
              <a:buSzTx/>
              <a:defRPr/>
            </a:pPr>
            <a:r>
              <a:rPr lang="en-US" sz="3000" dirty="0" smtClean="0">
                <a:latin typeface="Comic Sans MS" pitchFamily="66" charset="0"/>
              </a:rPr>
              <a:t>The lead doctor treating Jesse was also PI of the study. </a:t>
            </a:r>
            <a:r>
              <a:rPr lang="en-US" sz="3000" b="1" dirty="0" smtClean="0">
                <a:solidFill>
                  <a:srgbClr val="C00000"/>
                </a:solidFill>
                <a:latin typeface="Comic Sans MS" pitchFamily="66" charset="0"/>
              </a:rPr>
              <a:t>(</a:t>
            </a:r>
            <a:r>
              <a:rPr lang="en-US" sz="3000" b="1" dirty="0">
                <a:solidFill>
                  <a:srgbClr val="C00000"/>
                </a:solidFill>
                <a:latin typeface="Comic Sans MS" pitchFamily="66" charset="0"/>
              </a:rPr>
              <a:t>C</a:t>
            </a:r>
            <a:r>
              <a:rPr lang="en-US" sz="3000" b="1" dirty="0" smtClean="0">
                <a:solidFill>
                  <a:srgbClr val="C00000"/>
                </a:solidFill>
                <a:latin typeface="Comic Sans MS" pitchFamily="66" charset="0"/>
              </a:rPr>
              <a:t>onflicting clinical and research roles)</a:t>
            </a:r>
          </a:p>
          <a:p>
            <a:pPr>
              <a:lnSpc>
                <a:spcPct val="80000"/>
              </a:lnSpc>
              <a:buClr>
                <a:schemeClr val="bg1">
                  <a:lumMod val="25000"/>
                </a:schemeClr>
              </a:buClr>
              <a:buSzTx/>
              <a:defRPr/>
            </a:pPr>
            <a:r>
              <a:rPr lang="en-US" sz="3000" dirty="0" smtClean="0">
                <a:latin typeface="Comic Sans MS" pitchFamily="66" charset="0"/>
              </a:rPr>
              <a:t>He held one-third of the shares in the company that was developing the drug. </a:t>
            </a:r>
            <a:r>
              <a:rPr lang="en-US" sz="3000" b="1" dirty="0" smtClean="0">
                <a:solidFill>
                  <a:srgbClr val="C00000"/>
                </a:solidFill>
                <a:latin typeface="Comic Sans MS" pitchFamily="66" charset="0"/>
              </a:rPr>
              <a:t>(Personal financial conflict of interest)  </a:t>
            </a:r>
          </a:p>
          <a:p>
            <a:pPr>
              <a:lnSpc>
                <a:spcPct val="80000"/>
              </a:lnSpc>
              <a:buClr>
                <a:schemeClr val="bg1">
                  <a:lumMod val="25000"/>
                </a:schemeClr>
              </a:buClr>
              <a:buSzTx/>
              <a:defRPr/>
            </a:pPr>
            <a:r>
              <a:rPr lang="en-US" sz="3000" dirty="0" smtClean="0">
                <a:latin typeface="Comic Sans MS" pitchFamily="66" charset="0"/>
              </a:rPr>
              <a:t>The company was funding the clinical trial at the University. </a:t>
            </a:r>
            <a:r>
              <a:rPr lang="en-US" sz="3000" b="1" dirty="0" smtClean="0">
                <a:solidFill>
                  <a:srgbClr val="C00000"/>
                </a:solidFill>
                <a:latin typeface="Comic Sans MS" pitchFamily="66" charset="0"/>
              </a:rPr>
              <a:t>(Financial interest could be viewed as compromising the scientific integrity of study)</a:t>
            </a:r>
            <a:r>
              <a:rPr lang="en-US" sz="3000" dirty="0" smtClean="0">
                <a:latin typeface="Comic Sans MS" pitchFamily="66" charset="0"/>
              </a:rPr>
              <a:t> </a:t>
            </a:r>
            <a:r>
              <a:rPr lang="en-US" sz="3000" u="sng" dirty="0" smtClean="0">
                <a:latin typeface="Comic Sans MS" pitchFamily="66" charset="0"/>
              </a:rPr>
              <a:t>and</a:t>
            </a:r>
            <a:r>
              <a:rPr lang="en-US" sz="3000" dirty="0" smtClean="0">
                <a:latin typeface="Comic Sans MS" pitchFamily="66" charset="0"/>
              </a:rPr>
              <a:t> </a:t>
            </a:r>
          </a:p>
          <a:p>
            <a:pPr>
              <a:lnSpc>
                <a:spcPct val="80000"/>
              </a:lnSpc>
              <a:buClr>
                <a:schemeClr val="bg1">
                  <a:lumMod val="25000"/>
                </a:schemeClr>
              </a:buClr>
              <a:buSzTx/>
              <a:defRPr/>
            </a:pPr>
            <a:r>
              <a:rPr lang="en-US" sz="3000" dirty="0">
                <a:latin typeface="Comic Sans MS" pitchFamily="66" charset="0"/>
              </a:rPr>
              <a:t>T</a:t>
            </a:r>
            <a:r>
              <a:rPr lang="en-US" sz="3000" dirty="0" smtClean="0">
                <a:latin typeface="Comic Sans MS" pitchFamily="66" charset="0"/>
              </a:rPr>
              <a:t>he University also held equity in the company! </a:t>
            </a:r>
            <a:r>
              <a:rPr lang="en-US" sz="3000" b="1" dirty="0" smtClean="0">
                <a:solidFill>
                  <a:srgbClr val="C00000"/>
                </a:solidFill>
                <a:latin typeface="Comic Sans MS" pitchFamily="66" charset="0"/>
              </a:rPr>
              <a:t>(Institutional conflict of interest)</a:t>
            </a:r>
          </a:p>
          <a:p>
            <a:pPr marL="0" indent="0">
              <a:lnSpc>
                <a:spcPct val="80000"/>
              </a:lnSpc>
              <a:buClr>
                <a:schemeClr val="accent6">
                  <a:lumMod val="50000"/>
                </a:schemeClr>
              </a:buClr>
              <a:buSzTx/>
              <a:buNone/>
              <a:defRPr/>
            </a:pPr>
            <a:endParaRPr lang="en-US" sz="1800" b="1" dirty="0" smtClean="0">
              <a:solidFill>
                <a:schemeClr val="accent6">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body" idx="1"/>
          </p:nvPr>
        </p:nvSpPr>
        <p:spPr>
          <a:xfrm>
            <a:off x="0" y="990600"/>
            <a:ext cx="9144000" cy="3733800"/>
          </a:xfrm>
        </p:spPr>
        <p:txBody>
          <a:bodyPr/>
          <a:lstStyle/>
          <a:p>
            <a:pPr>
              <a:buClr>
                <a:schemeClr val="tx2"/>
              </a:buClr>
              <a:buSzTx/>
              <a:buFont typeface="Wingdings" pitchFamily="2" charset="2"/>
              <a:buNone/>
              <a:defRPr/>
            </a:pPr>
            <a:endParaRPr lang="en-US" dirty="0" smtClean="0">
              <a:latin typeface="Comic Sans MS" pitchFamily="66" charset="0"/>
            </a:endParaRPr>
          </a:p>
          <a:p>
            <a:pPr marL="508000" lvl="1" indent="-457200">
              <a:buClr>
                <a:schemeClr val="bg1">
                  <a:lumMod val="25000"/>
                </a:schemeClr>
              </a:buClr>
              <a:buSzTx/>
              <a:buFont typeface="Wingdings" pitchFamily="2" charset="2"/>
              <a:buChar char="§"/>
              <a:tabLst>
                <a:tab pos="177800" algn="l"/>
              </a:tabLst>
              <a:defRPr/>
            </a:pPr>
            <a:r>
              <a:rPr lang="en-US" sz="2700" dirty="0" smtClean="0">
                <a:latin typeface="Comic Sans MS" pitchFamily="66" charset="0"/>
              </a:rPr>
              <a:t>Two Johns Hopkins University asthma researchers hypothesized that in people without asthma, lung inflation protects airways from obstruction through some unknown neural messaging mechanism and that this mechanism is somehow disabled in asthmatics.</a:t>
            </a:r>
          </a:p>
          <a:p>
            <a:pPr marL="508000" lvl="1" indent="-457200">
              <a:buClr>
                <a:schemeClr val="bg1">
                  <a:lumMod val="25000"/>
                </a:schemeClr>
              </a:buClr>
              <a:buSzTx/>
              <a:buFont typeface="Wingdings" pitchFamily="2" charset="2"/>
              <a:buChar char="§"/>
              <a:tabLst>
                <a:tab pos="177800" algn="l"/>
              </a:tabLst>
              <a:defRPr/>
            </a:pPr>
            <a:r>
              <a:rPr lang="en-US" sz="2700" dirty="0" smtClean="0">
                <a:latin typeface="Comic Sans MS" pitchFamily="66" charset="0"/>
              </a:rPr>
              <a:t>They designed a clinical study to test their hypothesis and got approval from the appropriate IRB.</a:t>
            </a:r>
          </a:p>
          <a:p>
            <a:pPr marL="508000" lvl="1" indent="-457200">
              <a:buClr>
                <a:schemeClr val="bg1">
                  <a:lumMod val="25000"/>
                </a:schemeClr>
              </a:buClr>
              <a:buSzTx/>
              <a:buFont typeface="Wingdings" pitchFamily="2" charset="2"/>
              <a:buChar char="§"/>
              <a:tabLst>
                <a:tab pos="177800" algn="l"/>
              </a:tabLst>
              <a:defRPr/>
            </a:pPr>
            <a:r>
              <a:rPr lang="en-US" sz="2700" dirty="0" smtClean="0">
                <a:latin typeface="Comic Sans MS" pitchFamily="66" charset="0"/>
              </a:rPr>
              <a:t>Their study design involved administering </a:t>
            </a:r>
            <a:r>
              <a:rPr lang="en-US" sz="2700" dirty="0" err="1" smtClean="0">
                <a:latin typeface="Comic Sans MS" pitchFamily="66" charset="0"/>
              </a:rPr>
              <a:t>methacholine</a:t>
            </a:r>
            <a:r>
              <a:rPr lang="en-US" sz="2700" dirty="0" smtClean="0">
                <a:latin typeface="Comic Sans MS" pitchFamily="66" charset="0"/>
              </a:rPr>
              <a:t> (a substance that mimics the symptoms of asthma) to healthy individuals.  </a:t>
            </a:r>
          </a:p>
        </p:txBody>
      </p:sp>
      <p:sp>
        <p:nvSpPr>
          <p:cNvPr id="4" name="Oval 3"/>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400" dirty="0">
                <a:solidFill>
                  <a:srgbClr val="FFFFFF"/>
                </a:solidFill>
                <a:latin typeface="Comic Sans MS" pitchFamily="66" charset="0"/>
              </a:rPr>
              <a:t>Recent Case: Ellen Roche</a:t>
            </a:r>
            <a:endParaRPr kumimoji="0" lang="en-US" sz="34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body" idx="1"/>
          </p:nvPr>
        </p:nvSpPr>
        <p:spPr>
          <a:xfrm>
            <a:off x="0" y="914400"/>
            <a:ext cx="9144000" cy="3733800"/>
          </a:xfrm>
        </p:spPr>
        <p:txBody>
          <a:bodyPr/>
          <a:lstStyle/>
          <a:p>
            <a:pPr>
              <a:buClr>
                <a:schemeClr val="tx2"/>
              </a:buClr>
              <a:buSzTx/>
              <a:buFont typeface="Wingdings" pitchFamily="2" charset="2"/>
              <a:buNone/>
              <a:defRPr/>
            </a:pPr>
            <a:endParaRPr lang="en-US" dirty="0" smtClean="0">
              <a:latin typeface="Comic Sans MS" pitchFamily="66" charset="0"/>
            </a:endParaRPr>
          </a:p>
          <a:p>
            <a:pPr marL="508000" lvl="1" indent="-457200">
              <a:buClr>
                <a:schemeClr val="bg1">
                  <a:lumMod val="25000"/>
                </a:schemeClr>
              </a:buClr>
              <a:buSzTx/>
              <a:buFont typeface="Wingdings" pitchFamily="2" charset="2"/>
              <a:buChar char="§"/>
              <a:tabLst>
                <a:tab pos="177800" algn="l"/>
              </a:tabLst>
              <a:defRPr/>
            </a:pPr>
            <a:r>
              <a:rPr lang="en-US" dirty="0" smtClean="0">
                <a:latin typeface="Comic Sans MS" pitchFamily="66" charset="0"/>
              </a:rPr>
              <a:t>A group of participants would subsequently be given a dose of </a:t>
            </a:r>
            <a:r>
              <a:rPr lang="en-US" dirty="0" err="1" smtClean="0">
                <a:latin typeface="Comic Sans MS" pitchFamily="66" charset="0"/>
              </a:rPr>
              <a:t>hexamethonium</a:t>
            </a:r>
            <a:r>
              <a:rPr lang="en-US" dirty="0" smtClean="0">
                <a:latin typeface="Comic Sans MS" pitchFamily="66" charset="0"/>
              </a:rPr>
              <a:t>, a </a:t>
            </a:r>
            <a:r>
              <a:rPr lang="en-US" dirty="0" err="1" smtClean="0">
                <a:latin typeface="Comic Sans MS" pitchFamily="66" charset="0"/>
              </a:rPr>
              <a:t>ganglionic</a:t>
            </a:r>
            <a:r>
              <a:rPr lang="en-US" dirty="0" smtClean="0">
                <a:latin typeface="Comic Sans MS" pitchFamily="66" charset="0"/>
              </a:rPr>
              <a:t> blocker that would prevent one of these neural messaging mechanisms from functioning.  </a:t>
            </a:r>
          </a:p>
          <a:p>
            <a:pPr marL="508000" lvl="1" indent="-457200">
              <a:buClr>
                <a:schemeClr val="bg1">
                  <a:lumMod val="25000"/>
                </a:schemeClr>
              </a:buClr>
              <a:buSzTx/>
              <a:buFont typeface="Wingdings" pitchFamily="2" charset="2"/>
              <a:buChar char="§"/>
              <a:tabLst>
                <a:tab pos="177800" algn="l"/>
              </a:tabLst>
              <a:defRPr/>
            </a:pPr>
            <a:r>
              <a:rPr lang="en-US" dirty="0" smtClean="0">
                <a:latin typeface="Comic Sans MS" pitchFamily="66" charset="0"/>
              </a:rPr>
              <a:t>Ellen, a 24 year old employee at the Asthma and Allergy Center responded to a flier and signed a “Clinical Investigation Consent Form” which did not include all relevant information on the risks involved with inhaling </a:t>
            </a:r>
            <a:r>
              <a:rPr lang="en-US" dirty="0" err="1" smtClean="0">
                <a:latin typeface="Comic Sans MS" pitchFamily="66" charset="0"/>
              </a:rPr>
              <a:t>hexamethonium</a:t>
            </a:r>
            <a:r>
              <a:rPr lang="en-US" dirty="0" smtClean="0">
                <a:latin typeface="Comic Sans MS" pitchFamily="66" charset="0"/>
              </a:rPr>
              <a:t>.</a:t>
            </a:r>
          </a:p>
          <a:p>
            <a:pPr marL="508000" lvl="1" indent="-457200">
              <a:buClr>
                <a:schemeClr val="bg1">
                  <a:lumMod val="25000"/>
                </a:schemeClr>
              </a:buClr>
              <a:buSzTx/>
              <a:buFont typeface="Wingdings" pitchFamily="2" charset="2"/>
              <a:buChar char="§"/>
              <a:tabLst>
                <a:tab pos="177800" algn="l"/>
              </a:tabLst>
              <a:defRPr/>
            </a:pPr>
            <a:r>
              <a:rPr lang="en-US" dirty="0" smtClean="0">
                <a:latin typeface="Comic Sans MS" pitchFamily="66" charset="0"/>
              </a:rPr>
              <a:t>Ellen was either motivated by altruistic desires to help people with asthma or by the $365 fee!</a:t>
            </a:r>
          </a:p>
        </p:txBody>
      </p:sp>
      <p:sp>
        <p:nvSpPr>
          <p:cNvPr id="4" name="Oval 3"/>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400" dirty="0">
                <a:solidFill>
                  <a:srgbClr val="FFFFFF"/>
                </a:solidFill>
                <a:latin typeface="Comic Sans MS" pitchFamily="66" charset="0"/>
              </a:rPr>
              <a:t>Recent Case: Ellen Roche</a:t>
            </a:r>
            <a:endParaRPr kumimoji="0" lang="en-US" sz="34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body" idx="1"/>
          </p:nvPr>
        </p:nvSpPr>
        <p:spPr>
          <a:xfrm>
            <a:off x="76200" y="914400"/>
            <a:ext cx="8915400" cy="3695700"/>
          </a:xfrm>
        </p:spPr>
        <p:txBody>
          <a:bodyPr/>
          <a:lstStyle/>
          <a:p>
            <a:pPr>
              <a:buClr>
                <a:schemeClr val="tx2"/>
              </a:buClr>
              <a:buSzTx/>
              <a:buFont typeface="Wingdings" pitchFamily="2" charset="2"/>
              <a:buNone/>
              <a:defRPr/>
            </a:pPr>
            <a:endParaRPr lang="en-US" dirty="0" smtClean="0">
              <a:latin typeface="Comic Sans MS" pitchFamily="66" charset="0"/>
            </a:endParaRPr>
          </a:p>
          <a:p>
            <a:pPr marL="50800" lvl="1" indent="0">
              <a:buClrTx/>
              <a:buSzTx/>
              <a:buNone/>
              <a:tabLst>
                <a:tab pos="177800" algn="l"/>
              </a:tabLst>
              <a:defRPr/>
            </a:pPr>
            <a:r>
              <a:rPr lang="en-US" dirty="0" smtClean="0">
                <a:latin typeface="Comic Sans MS" pitchFamily="66" charset="0"/>
              </a:rPr>
              <a:t>On May 4, 2001 she received 1g of </a:t>
            </a:r>
            <a:r>
              <a:rPr lang="en-US" dirty="0" err="1" smtClean="0">
                <a:latin typeface="Comic Sans MS" pitchFamily="66" charset="0"/>
              </a:rPr>
              <a:t>hexamethonium</a:t>
            </a:r>
            <a:r>
              <a:rPr lang="en-US" dirty="0" smtClean="0">
                <a:latin typeface="Comic Sans MS" pitchFamily="66" charset="0"/>
              </a:rPr>
              <a:t> by inhalation, developed a dry cough the next day and by May 9 she was hospitalized with fever, hypoxia and various chest abnormalities.  Her conditioned worsened and on June 2, 2001 she died of progressive hypotension and massive organ failure.</a:t>
            </a:r>
          </a:p>
          <a:p>
            <a:pPr marL="50800" lvl="1" indent="0">
              <a:buClrTx/>
              <a:buSzTx/>
              <a:buNone/>
              <a:tabLst>
                <a:tab pos="177800" algn="l"/>
              </a:tabLst>
              <a:defRPr/>
            </a:pPr>
            <a:endParaRPr lang="en-US" sz="800" dirty="0" smtClean="0">
              <a:latin typeface="Comic Sans MS" pitchFamily="66" charset="0"/>
            </a:endParaRPr>
          </a:p>
          <a:p>
            <a:pPr marL="336550" lvl="1" algn="ctr">
              <a:buClr>
                <a:schemeClr val="accent6">
                  <a:lumMod val="50000"/>
                </a:schemeClr>
              </a:buClr>
              <a:buSzTx/>
              <a:buFontTx/>
              <a:buNone/>
              <a:tabLst>
                <a:tab pos="177800" algn="l"/>
              </a:tabLst>
              <a:defRPr/>
            </a:pPr>
            <a:r>
              <a:rPr lang="en-US" sz="3600" dirty="0" smtClean="0">
                <a:solidFill>
                  <a:srgbClr val="C00000"/>
                </a:solidFill>
                <a:latin typeface="Comic Sans MS" pitchFamily="66" charset="0"/>
              </a:rPr>
              <a:t>What’s wrong here? Your thoughts?</a:t>
            </a:r>
          </a:p>
          <a:p>
            <a:pPr marL="336550" lvl="1" algn="ctr">
              <a:buClr>
                <a:schemeClr val="accent6">
                  <a:lumMod val="50000"/>
                </a:schemeClr>
              </a:buClr>
              <a:buSzTx/>
              <a:buFontTx/>
              <a:buNone/>
              <a:tabLst>
                <a:tab pos="177800" algn="l"/>
              </a:tabLst>
              <a:defRPr/>
            </a:pPr>
            <a:endParaRPr lang="en-US" sz="800" b="1" dirty="0" smtClean="0">
              <a:solidFill>
                <a:schemeClr val="bg1">
                  <a:lumMod val="25000"/>
                </a:schemeClr>
              </a:solidFill>
              <a:latin typeface="Comic Sans MS" pitchFamily="66" charset="0"/>
            </a:endParaRPr>
          </a:p>
          <a:p>
            <a:pPr marL="336550" lvl="1" algn="ctr">
              <a:buClr>
                <a:schemeClr val="accent6">
                  <a:lumMod val="50000"/>
                </a:schemeClr>
              </a:buClr>
              <a:buSzTx/>
              <a:buFontTx/>
              <a:buNone/>
              <a:tabLst>
                <a:tab pos="177800" algn="l"/>
              </a:tabLst>
              <a:defRPr/>
            </a:pPr>
            <a:r>
              <a:rPr lang="en-US" dirty="0" smtClean="0">
                <a:latin typeface="Comic Sans MS" pitchFamily="66" charset="0"/>
              </a:rPr>
              <a:t>Let’s analyze this case using the three principles from the Belmont Report</a:t>
            </a:r>
          </a:p>
        </p:txBody>
      </p:sp>
      <p:sp>
        <p:nvSpPr>
          <p:cNvPr id="4" name="Oval 3"/>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400" dirty="0">
                <a:solidFill>
                  <a:srgbClr val="FFFFFF"/>
                </a:solidFill>
                <a:latin typeface="Comic Sans MS" pitchFamily="66" charset="0"/>
              </a:rPr>
              <a:t>Recent Case: Ellen Roche</a:t>
            </a:r>
            <a:endParaRPr kumimoji="0" lang="en-US" sz="34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1000" y="9144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Belmont Report: Cornerstone of Ethical </a:t>
            </a:r>
            <a:r>
              <a:rPr lang="en-US" sz="4000" dirty="0">
                <a:solidFill>
                  <a:schemeClr val="bg1">
                    <a:lumMod val="25000"/>
                  </a:schemeClr>
                </a:solidFill>
                <a:latin typeface="Comic Sans MS" pitchFamily="66" charset="0"/>
              </a:rPr>
              <a:t>P</a:t>
            </a:r>
            <a:r>
              <a:rPr lang="en-US" sz="4000" dirty="0" smtClean="0">
                <a:solidFill>
                  <a:schemeClr val="bg1">
                    <a:lumMod val="25000"/>
                  </a:schemeClr>
                </a:solidFill>
                <a:latin typeface="Comic Sans MS" pitchFamily="66" charset="0"/>
              </a:rPr>
              <a:t>rincipals</a:t>
            </a:r>
          </a:p>
        </p:txBody>
      </p:sp>
      <p:sp>
        <p:nvSpPr>
          <p:cNvPr id="27651" name="Rectangle 3"/>
          <p:cNvSpPr>
            <a:spLocks noGrp="1" noChangeArrowheads="1"/>
          </p:cNvSpPr>
          <p:nvPr>
            <p:ph type="body" idx="1"/>
          </p:nvPr>
        </p:nvSpPr>
        <p:spPr>
          <a:xfrm>
            <a:off x="152400" y="2362200"/>
            <a:ext cx="8610600" cy="4200525"/>
          </a:xfrm>
        </p:spPr>
        <p:txBody>
          <a:bodyPr/>
          <a:lstStyle/>
          <a:p>
            <a:pPr marL="963612" lvl="1" indent="-457200">
              <a:buClr>
                <a:schemeClr val="bg1">
                  <a:lumMod val="25000"/>
                </a:schemeClr>
              </a:buClr>
              <a:buSzTx/>
              <a:buFont typeface="Wingdings" pitchFamily="2" charset="2"/>
              <a:buChar char="§"/>
              <a:tabLst>
                <a:tab pos="568325" algn="l"/>
              </a:tabLst>
              <a:defRPr/>
            </a:pPr>
            <a:r>
              <a:rPr lang="en-US" sz="3200" u="sng" dirty="0" smtClean="0">
                <a:latin typeface="Comic Sans MS" pitchFamily="66" charset="0"/>
              </a:rPr>
              <a:t>Respect for Persons</a:t>
            </a:r>
            <a:r>
              <a:rPr lang="en-US" sz="3200" dirty="0" smtClean="0">
                <a:latin typeface="Comic Sans MS" pitchFamily="66" charset="0"/>
              </a:rPr>
              <a:t> – People should be given all necessary information to make truly informed decisions.</a:t>
            </a:r>
          </a:p>
          <a:p>
            <a:pPr marL="506412" lvl="1" indent="0">
              <a:buClr>
                <a:schemeClr val="bg1">
                  <a:lumMod val="25000"/>
                </a:schemeClr>
              </a:buClr>
              <a:buSzTx/>
              <a:buNone/>
              <a:tabLst>
                <a:tab pos="568325" algn="l"/>
              </a:tabLst>
              <a:defRPr/>
            </a:pPr>
            <a:endParaRPr lang="en-US" sz="2000" dirty="0" smtClean="0">
              <a:latin typeface="Comic Sans MS" pitchFamily="66" charset="0"/>
            </a:endParaRPr>
          </a:p>
          <a:p>
            <a:pPr marL="506412" lvl="1" indent="0" algn="ctr">
              <a:buClr>
                <a:schemeClr val="bg1">
                  <a:lumMod val="25000"/>
                </a:schemeClr>
              </a:buClr>
              <a:buSzTx/>
              <a:buNone/>
              <a:tabLst>
                <a:tab pos="568325" algn="l"/>
              </a:tabLst>
              <a:defRPr/>
            </a:pPr>
            <a:r>
              <a:rPr lang="en-US" sz="3600" dirty="0" smtClean="0">
                <a:solidFill>
                  <a:srgbClr val="C00000"/>
                </a:solidFill>
                <a:latin typeface="Comic Sans MS" pitchFamily="66" charset="0"/>
              </a:rPr>
              <a:t>Was this principle followed?  If not, how was the principle violated?</a:t>
            </a:r>
          </a:p>
        </p:txBody>
      </p:sp>
    </p:spTree>
    <p:extLst>
      <p:ext uri="{BB962C8B-B14F-4D97-AF65-F5344CB8AC3E}">
        <p14:creationId xmlns:p14="http://schemas.microsoft.com/office/powerpoint/2010/main" val="39756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1000" y="9144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Belmont Report: Cornerstone of Ethical </a:t>
            </a:r>
            <a:r>
              <a:rPr lang="en-US" sz="4000" dirty="0">
                <a:solidFill>
                  <a:schemeClr val="bg1">
                    <a:lumMod val="25000"/>
                  </a:schemeClr>
                </a:solidFill>
                <a:latin typeface="Comic Sans MS" pitchFamily="66" charset="0"/>
              </a:rPr>
              <a:t>P</a:t>
            </a:r>
            <a:r>
              <a:rPr lang="en-US" sz="4000" dirty="0" smtClean="0">
                <a:solidFill>
                  <a:schemeClr val="bg1">
                    <a:lumMod val="25000"/>
                  </a:schemeClr>
                </a:solidFill>
                <a:latin typeface="Comic Sans MS" pitchFamily="66" charset="0"/>
              </a:rPr>
              <a:t>rincipals</a:t>
            </a:r>
          </a:p>
        </p:txBody>
      </p:sp>
      <p:sp>
        <p:nvSpPr>
          <p:cNvPr id="27651" name="Rectangle 3"/>
          <p:cNvSpPr>
            <a:spLocks noGrp="1" noChangeArrowheads="1"/>
          </p:cNvSpPr>
          <p:nvPr>
            <p:ph type="body" idx="1"/>
          </p:nvPr>
        </p:nvSpPr>
        <p:spPr>
          <a:xfrm>
            <a:off x="152400" y="2362200"/>
            <a:ext cx="8610600" cy="4200525"/>
          </a:xfrm>
        </p:spPr>
        <p:txBody>
          <a:bodyPr/>
          <a:lstStyle/>
          <a:p>
            <a:pPr marL="963612" lvl="1" indent="-457200">
              <a:buClr>
                <a:schemeClr val="bg1">
                  <a:lumMod val="25000"/>
                </a:schemeClr>
              </a:buClr>
              <a:buSzTx/>
              <a:buFont typeface="Wingdings" pitchFamily="2" charset="2"/>
              <a:buChar char="§"/>
              <a:tabLst>
                <a:tab pos="568325" algn="l"/>
              </a:tabLst>
              <a:defRPr/>
            </a:pPr>
            <a:r>
              <a:rPr lang="en-US" sz="3200" u="sng" dirty="0">
                <a:latin typeface="Comic Sans MS" pitchFamily="66" charset="0"/>
              </a:rPr>
              <a:t>Beneficence</a:t>
            </a:r>
            <a:r>
              <a:rPr lang="en-US" sz="3200" dirty="0">
                <a:latin typeface="Comic Sans MS" pitchFamily="66" charset="0"/>
              </a:rPr>
              <a:t> – Maximizing benefits while minimizing harm</a:t>
            </a:r>
            <a:r>
              <a:rPr lang="en-US" sz="3200" dirty="0" smtClean="0">
                <a:latin typeface="Comic Sans MS" pitchFamily="66" charset="0"/>
              </a:rPr>
              <a:t>.</a:t>
            </a:r>
          </a:p>
          <a:p>
            <a:pPr marL="506412" lvl="1" indent="0">
              <a:buClr>
                <a:schemeClr val="bg1">
                  <a:lumMod val="25000"/>
                </a:schemeClr>
              </a:buClr>
              <a:buSzTx/>
              <a:buNone/>
              <a:tabLst>
                <a:tab pos="568325" algn="l"/>
              </a:tabLst>
              <a:defRPr/>
            </a:pPr>
            <a:endParaRPr lang="en-US" sz="2000" dirty="0">
              <a:latin typeface="Comic Sans MS" pitchFamily="66" charset="0"/>
            </a:endParaRPr>
          </a:p>
          <a:p>
            <a:pPr marL="506412" lvl="1" indent="0" algn="ctr">
              <a:buClr>
                <a:schemeClr val="bg1">
                  <a:lumMod val="25000"/>
                </a:schemeClr>
              </a:buClr>
              <a:buSzTx/>
              <a:buNone/>
              <a:tabLst>
                <a:tab pos="568325" algn="l"/>
              </a:tabLst>
              <a:defRPr/>
            </a:pPr>
            <a:r>
              <a:rPr lang="en-US" sz="3600" dirty="0">
                <a:solidFill>
                  <a:srgbClr val="C00000"/>
                </a:solidFill>
                <a:latin typeface="Comic Sans MS" pitchFamily="66" charset="0"/>
              </a:rPr>
              <a:t>Was this principle followed?  If not, how was the principle violated?</a:t>
            </a:r>
          </a:p>
        </p:txBody>
      </p:sp>
    </p:spTree>
    <p:extLst>
      <p:ext uri="{BB962C8B-B14F-4D97-AF65-F5344CB8AC3E}">
        <p14:creationId xmlns:p14="http://schemas.microsoft.com/office/powerpoint/2010/main" val="2446614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1000" y="914400"/>
            <a:ext cx="7772400" cy="1143000"/>
          </a:xfrm>
        </p:spPr>
        <p:txBody>
          <a:bodyPr/>
          <a:lstStyle/>
          <a:p>
            <a:pPr>
              <a:defRPr/>
            </a:pPr>
            <a:r>
              <a:rPr lang="en-US" sz="2000" dirty="0" smtClean="0">
                <a:solidFill>
                  <a:schemeClr val="bg1">
                    <a:lumMod val="25000"/>
                  </a:schemeClr>
                </a:solidFill>
                <a:latin typeface="Comic Sans MS" pitchFamily="66" charset="0"/>
              </a:rPr>
              <a:t>Human Subjects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Belmont Report: Cornerstone of Ethical </a:t>
            </a:r>
            <a:r>
              <a:rPr lang="en-US" sz="4000" dirty="0">
                <a:solidFill>
                  <a:schemeClr val="bg1">
                    <a:lumMod val="25000"/>
                  </a:schemeClr>
                </a:solidFill>
                <a:latin typeface="Comic Sans MS" pitchFamily="66" charset="0"/>
              </a:rPr>
              <a:t>P</a:t>
            </a:r>
            <a:r>
              <a:rPr lang="en-US" sz="4000" dirty="0" smtClean="0">
                <a:solidFill>
                  <a:schemeClr val="bg1">
                    <a:lumMod val="25000"/>
                  </a:schemeClr>
                </a:solidFill>
                <a:latin typeface="Comic Sans MS" pitchFamily="66" charset="0"/>
              </a:rPr>
              <a:t>rincipals</a:t>
            </a:r>
          </a:p>
        </p:txBody>
      </p:sp>
      <p:sp>
        <p:nvSpPr>
          <p:cNvPr id="27651" name="Rectangle 3"/>
          <p:cNvSpPr>
            <a:spLocks noGrp="1" noChangeArrowheads="1"/>
          </p:cNvSpPr>
          <p:nvPr>
            <p:ph type="body" idx="1"/>
          </p:nvPr>
        </p:nvSpPr>
        <p:spPr>
          <a:xfrm>
            <a:off x="152400" y="2362200"/>
            <a:ext cx="8610600" cy="4200525"/>
          </a:xfrm>
        </p:spPr>
        <p:txBody>
          <a:bodyPr/>
          <a:lstStyle/>
          <a:p>
            <a:pPr marL="963612" lvl="1" indent="-457200">
              <a:buClr>
                <a:schemeClr val="bg1">
                  <a:lumMod val="25000"/>
                </a:schemeClr>
              </a:buClr>
              <a:buSzTx/>
              <a:buFont typeface="Wingdings" pitchFamily="2" charset="2"/>
              <a:buChar char="§"/>
              <a:tabLst>
                <a:tab pos="568325" algn="l"/>
              </a:tabLst>
              <a:defRPr/>
            </a:pPr>
            <a:r>
              <a:rPr lang="en-US" sz="3200" u="sng" dirty="0">
                <a:latin typeface="Comic Sans MS" pitchFamily="66" charset="0"/>
              </a:rPr>
              <a:t>Justice</a:t>
            </a:r>
            <a:r>
              <a:rPr lang="en-US" sz="3200" dirty="0">
                <a:latin typeface="Comic Sans MS" pitchFamily="66" charset="0"/>
              </a:rPr>
              <a:t> – Treat all people as equals</a:t>
            </a:r>
            <a:r>
              <a:rPr lang="en-US" sz="3200" dirty="0" smtClean="0">
                <a:latin typeface="Comic Sans MS" pitchFamily="66" charset="0"/>
              </a:rPr>
              <a:t>.</a:t>
            </a:r>
            <a:endParaRPr lang="en-US" sz="3200" dirty="0">
              <a:latin typeface="Comic Sans MS" pitchFamily="66" charset="0"/>
            </a:endParaRPr>
          </a:p>
          <a:p>
            <a:pPr marL="506412" lvl="1" indent="0">
              <a:buClr>
                <a:schemeClr val="bg1">
                  <a:lumMod val="25000"/>
                </a:schemeClr>
              </a:buClr>
              <a:buSzTx/>
              <a:buNone/>
              <a:tabLst>
                <a:tab pos="568325" algn="l"/>
              </a:tabLst>
              <a:defRPr/>
            </a:pPr>
            <a:endParaRPr lang="en-US" sz="2400" dirty="0" smtClean="0">
              <a:latin typeface="Comic Sans MS" pitchFamily="66" charset="0"/>
            </a:endParaRPr>
          </a:p>
          <a:p>
            <a:pPr marL="506412" lvl="1" indent="0" algn="ctr">
              <a:buClr>
                <a:schemeClr val="bg1">
                  <a:lumMod val="25000"/>
                </a:schemeClr>
              </a:buClr>
              <a:buSzTx/>
              <a:buNone/>
              <a:tabLst>
                <a:tab pos="568325" algn="l"/>
              </a:tabLst>
              <a:defRPr/>
            </a:pPr>
            <a:r>
              <a:rPr lang="en-US" sz="3600" dirty="0">
                <a:solidFill>
                  <a:srgbClr val="C00000"/>
                </a:solidFill>
                <a:latin typeface="Comic Sans MS" pitchFamily="66" charset="0"/>
              </a:rPr>
              <a:t>Was this principle followed?  If not, how was the principle violated?</a:t>
            </a:r>
          </a:p>
        </p:txBody>
      </p:sp>
    </p:spTree>
    <p:extLst>
      <p:ext uri="{BB962C8B-B14F-4D97-AF65-F5344CB8AC3E}">
        <p14:creationId xmlns:p14="http://schemas.microsoft.com/office/powerpoint/2010/main" val="2446614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228600" y="1981200"/>
            <a:ext cx="8686800" cy="3786188"/>
          </a:xfrm>
          <a:prstGeom prst="rect">
            <a:avLst/>
          </a:prstGeom>
          <a:noFill/>
          <a:ln w="9525">
            <a:noFill/>
            <a:miter lim="800000"/>
            <a:headEnd/>
            <a:tailEnd/>
          </a:ln>
        </p:spPr>
        <p:txBody>
          <a:bodyPr>
            <a:spAutoFit/>
          </a:bodyPr>
          <a:lstStyle/>
          <a:p>
            <a:pPr>
              <a:spcBef>
                <a:spcPct val="50000"/>
              </a:spcBef>
            </a:pPr>
            <a:r>
              <a:rPr lang="en-US" sz="2400" dirty="0">
                <a:latin typeface="Comic Sans MS" pitchFamily="66" charset="0"/>
              </a:rPr>
              <a:t>“Obviously all of these experiments involving brutalities, tortures, disabling injury, and death were performed in </a:t>
            </a:r>
            <a:r>
              <a:rPr lang="en-US" sz="2400" u="sng" dirty="0">
                <a:latin typeface="Comic Sans MS" pitchFamily="66" charset="0"/>
              </a:rPr>
              <a:t>complete disregard of international conventions</a:t>
            </a:r>
            <a:r>
              <a:rPr lang="en-US" sz="2400" dirty="0">
                <a:latin typeface="Comic Sans MS" pitchFamily="66" charset="0"/>
              </a:rPr>
              <a:t>, the laws and customs of war, the general principles of criminal law as derived from the criminal laws of all civilized nations, and Control Council Law No. 10.  Manifestly human experiments under such conditions are contrary to “the principles of the law of nations as they result from the usages established among civilized peoples, from the laws of humanity and from the dictates of public conscience.”</a:t>
            </a:r>
          </a:p>
        </p:txBody>
      </p:sp>
      <p:sp>
        <p:nvSpPr>
          <p:cNvPr id="10244" name="Text Box 7"/>
          <p:cNvSpPr txBox="1">
            <a:spLocks noChangeArrowheads="1"/>
          </p:cNvSpPr>
          <p:nvPr/>
        </p:nvSpPr>
        <p:spPr bwMode="auto">
          <a:xfrm>
            <a:off x="4953000" y="5791200"/>
            <a:ext cx="3657600" cy="400050"/>
          </a:xfrm>
          <a:prstGeom prst="rect">
            <a:avLst/>
          </a:prstGeom>
          <a:noFill/>
          <a:ln w="9525">
            <a:noFill/>
            <a:miter lim="800000"/>
            <a:headEnd/>
            <a:tailEnd/>
          </a:ln>
        </p:spPr>
        <p:txBody>
          <a:bodyPr>
            <a:spAutoFit/>
          </a:bodyPr>
          <a:lstStyle/>
          <a:p>
            <a:pPr>
              <a:spcBef>
                <a:spcPct val="50000"/>
              </a:spcBef>
            </a:pPr>
            <a:r>
              <a:rPr lang="en-US" sz="2000" b="1">
                <a:latin typeface="Comic Sans MS" pitchFamily="66" charset="0"/>
              </a:rPr>
              <a:t>Nuremberg Proceedings</a:t>
            </a:r>
          </a:p>
        </p:txBody>
      </p:sp>
      <p:sp>
        <p:nvSpPr>
          <p:cNvPr id="5" name="Text Box 4"/>
          <p:cNvSpPr txBox="1">
            <a:spLocks noChangeArrowheads="1"/>
          </p:cNvSpPr>
          <p:nvPr/>
        </p:nvSpPr>
        <p:spPr bwMode="auto">
          <a:xfrm>
            <a:off x="228600" y="228600"/>
            <a:ext cx="8686800" cy="1323439"/>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4000" dirty="0">
                <a:solidFill>
                  <a:srgbClr val="FFFFFF"/>
                </a:solidFill>
                <a:effectLst>
                  <a:outerShdw blurRad="38100" dist="38100" dir="2700000" algn="tl">
                    <a:srgbClr val="000000"/>
                  </a:outerShdw>
                </a:effectLst>
                <a:latin typeface="Comic Sans MS" pitchFamily="66" charset="0"/>
              </a:rPr>
              <a:t>The Holocaust and the Nuremberg Trials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p:cNvSpPr txBox="1">
            <a:spLocks noChangeArrowheads="1"/>
          </p:cNvSpPr>
          <p:nvPr/>
        </p:nvSpPr>
        <p:spPr bwMode="auto">
          <a:xfrm>
            <a:off x="0" y="2125039"/>
            <a:ext cx="8991600" cy="4351961"/>
          </a:xfrm>
          <a:prstGeom prst="rect">
            <a:avLst/>
          </a:prstGeom>
          <a:noFill/>
          <a:ln w="9525">
            <a:noFill/>
            <a:miter lim="800000"/>
            <a:headEnd/>
            <a:tailEnd/>
          </a:ln>
        </p:spPr>
        <p:txBody>
          <a:bodyPr>
            <a:spAutoFit/>
          </a:bodyPr>
          <a:lstStyle/>
          <a:p>
            <a:pPr algn="ctr">
              <a:spcBef>
                <a:spcPct val="10000"/>
              </a:spcBef>
              <a:defRPr/>
            </a:pPr>
            <a:r>
              <a:rPr lang="en-US" sz="3000" b="1" dirty="0">
                <a:solidFill>
                  <a:schemeClr val="bg1">
                    <a:lumMod val="25000"/>
                  </a:schemeClr>
                </a:solidFill>
                <a:latin typeface="Comic Sans MS" pitchFamily="66" charset="0"/>
              </a:rPr>
              <a:t>Federal Food and Drug Administration (FDA)</a:t>
            </a:r>
          </a:p>
          <a:p>
            <a:pPr marL="571500" lvl="2" indent="342900">
              <a:spcBef>
                <a:spcPct val="10000"/>
              </a:spcBef>
              <a:defRPr/>
            </a:pPr>
            <a:endParaRPr lang="en-US" sz="3000" b="1" dirty="0">
              <a:solidFill>
                <a:schemeClr val="accent6">
                  <a:lumMod val="50000"/>
                </a:schemeClr>
              </a:solidFill>
              <a:latin typeface="Comic Sans MS" pitchFamily="66" charset="0"/>
            </a:endParaRPr>
          </a:p>
          <a:p>
            <a:pPr marL="571500" lvl="2">
              <a:spcBef>
                <a:spcPct val="10000"/>
              </a:spcBef>
              <a:defRPr/>
            </a:pPr>
            <a:r>
              <a:rPr lang="en-US" sz="2800" dirty="0" smtClean="0">
                <a:latin typeface="Comic Sans MS" pitchFamily="66" charset="0"/>
              </a:rPr>
              <a:t>Found </a:t>
            </a:r>
            <a:r>
              <a:rPr lang="en-US" sz="3000" dirty="0" smtClean="0">
                <a:latin typeface="Comic Sans MS" pitchFamily="66" charset="0"/>
              </a:rPr>
              <a:t>five </a:t>
            </a:r>
            <a:r>
              <a:rPr lang="en-US" sz="3000" dirty="0">
                <a:latin typeface="Comic Sans MS" pitchFamily="66" charset="0"/>
              </a:rPr>
              <a:t>violations including </a:t>
            </a:r>
            <a:r>
              <a:rPr lang="en-US" sz="3000" u="sng" dirty="0">
                <a:latin typeface="Comic Sans MS" pitchFamily="66" charset="0"/>
              </a:rPr>
              <a:t>failure </a:t>
            </a:r>
            <a:r>
              <a:rPr lang="en-US" sz="3000" u="sng" dirty="0" smtClean="0">
                <a:latin typeface="Comic Sans MS" pitchFamily="66" charset="0"/>
              </a:rPr>
              <a:t>to</a:t>
            </a:r>
            <a:r>
              <a:rPr lang="en-US" sz="3000" dirty="0" smtClean="0">
                <a:latin typeface="Comic Sans MS" pitchFamily="66" charset="0"/>
              </a:rPr>
              <a:t>: submit </a:t>
            </a:r>
            <a:r>
              <a:rPr lang="en-US" sz="3000" dirty="0">
                <a:latin typeface="Comic Sans MS" pitchFamily="66" charset="0"/>
              </a:rPr>
              <a:t>Investigational New Drug application </a:t>
            </a:r>
            <a:r>
              <a:rPr lang="en-US" sz="3000" dirty="0" smtClean="0">
                <a:latin typeface="Comic Sans MS" pitchFamily="66" charset="0"/>
              </a:rPr>
              <a:t>for the use </a:t>
            </a:r>
            <a:r>
              <a:rPr lang="en-US" sz="3000" dirty="0">
                <a:latin typeface="Comic Sans MS" pitchFamily="66" charset="0"/>
              </a:rPr>
              <a:t>of </a:t>
            </a:r>
            <a:r>
              <a:rPr lang="en-US" sz="3000" dirty="0" err="1" smtClean="0">
                <a:latin typeface="Comic Sans MS" pitchFamily="66" charset="0"/>
              </a:rPr>
              <a:t>hexamethonium</a:t>
            </a:r>
            <a:r>
              <a:rPr lang="en-US" sz="3000" dirty="0" smtClean="0">
                <a:latin typeface="Comic Sans MS" pitchFamily="66" charset="0"/>
              </a:rPr>
              <a:t> </a:t>
            </a:r>
            <a:r>
              <a:rPr lang="en-US" sz="3000" dirty="0">
                <a:latin typeface="Comic Sans MS" pitchFamily="66" charset="0"/>
              </a:rPr>
              <a:t>as an </a:t>
            </a:r>
            <a:r>
              <a:rPr lang="en-US" sz="3000" dirty="0" smtClean="0">
                <a:latin typeface="Comic Sans MS" pitchFamily="66" charset="0"/>
              </a:rPr>
              <a:t>inhalant; report </a:t>
            </a:r>
            <a:r>
              <a:rPr lang="en-US" sz="3000" dirty="0">
                <a:latin typeface="Comic Sans MS" pitchFamily="66" charset="0"/>
              </a:rPr>
              <a:t>adverse effects from </a:t>
            </a:r>
            <a:r>
              <a:rPr lang="en-US" sz="3000" dirty="0" smtClean="0">
                <a:latin typeface="Comic Sans MS" pitchFamily="66" charset="0"/>
              </a:rPr>
              <a:t>the experience of the earlier subject; </a:t>
            </a:r>
            <a:r>
              <a:rPr lang="en-US" sz="3000" dirty="0">
                <a:latin typeface="Comic Sans MS" pitchFamily="66" charset="0"/>
              </a:rPr>
              <a:t>and advise participants that use of drug was </a:t>
            </a:r>
            <a:r>
              <a:rPr lang="en-US" sz="3000" dirty="0" smtClean="0">
                <a:latin typeface="Comic Sans MS" pitchFamily="66" charset="0"/>
              </a:rPr>
              <a:t>experimental.</a:t>
            </a:r>
            <a:endParaRPr lang="en-US" sz="3000" dirty="0">
              <a:latin typeface="Comic Sans MS" pitchFamily="66" charset="0"/>
            </a:endParaRPr>
          </a:p>
          <a:p>
            <a:pPr lvl="2">
              <a:spcBef>
                <a:spcPct val="10000"/>
              </a:spcBef>
              <a:defRPr/>
            </a:pPr>
            <a:endParaRPr lang="en-US" sz="2800" dirty="0">
              <a:latin typeface="Comic Sans MS" pitchFamily="66" charset="0"/>
            </a:endParaRPr>
          </a:p>
        </p:txBody>
      </p:sp>
      <p:sp>
        <p:nvSpPr>
          <p:cNvPr id="2" name="Oval 1"/>
          <p:cNvSpPr/>
          <p:nvPr/>
        </p:nvSpPr>
        <p:spPr bwMode="auto">
          <a:xfrm>
            <a:off x="0" y="457200"/>
            <a:ext cx="9067800" cy="1600200"/>
          </a:xfrm>
          <a:prstGeom prst="ellipse">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100" dirty="0">
                <a:solidFill>
                  <a:srgbClr val="FFFFFF"/>
                </a:solidFill>
                <a:latin typeface="Comic Sans MS" pitchFamily="66" charset="0"/>
              </a:rPr>
              <a:t>The Investigation: Three agencies conducted investigations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p:cNvSpPr txBox="1">
            <a:spLocks noChangeArrowheads="1"/>
          </p:cNvSpPr>
          <p:nvPr/>
        </p:nvSpPr>
        <p:spPr bwMode="auto">
          <a:xfrm>
            <a:off x="0" y="1676400"/>
            <a:ext cx="8991600" cy="3736407"/>
          </a:xfrm>
          <a:prstGeom prst="rect">
            <a:avLst/>
          </a:prstGeom>
          <a:noFill/>
          <a:ln w="9525">
            <a:noFill/>
            <a:miter lim="800000"/>
            <a:headEnd/>
            <a:tailEnd/>
          </a:ln>
        </p:spPr>
        <p:txBody>
          <a:bodyPr>
            <a:spAutoFit/>
          </a:bodyPr>
          <a:lstStyle/>
          <a:p>
            <a:pPr>
              <a:spcBef>
                <a:spcPct val="10000"/>
              </a:spcBef>
              <a:defRPr/>
            </a:pPr>
            <a:endParaRPr lang="en-US" sz="2800" dirty="0">
              <a:latin typeface="Comic Sans MS" pitchFamily="66" charset="0"/>
            </a:endParaRPr>
          </a:p>
          <a:p>
            <a:pPr marL="342900" indent="-342900" algn="ctr">
              <a:spcBef>
                <a:spcPct val="10000"/>
              </a:spcBef>
              <a:defRPr/>
            </a:pPr>
            <a:r>
              <a:rPr lang="en-US" sz="3000" b="1" dirty="0">
                <a:solidFill>
                  <a:schemeClr val="bg1">
                    <a:lumMod val="25000"/>
                  </a:schemeClr>
                </a:solidFill>
                <a:latin typeface="Comic Sans MS" pitchFamily="66" charset="0"/>
              </a:rPr>
              <a:t>Johns Hopkins University Internal </a:t>
            </a:r>
            <a:r>
              <a:rPr lang="en-US" sz="3000" b="1" dirty="0" smtClean="0">
                <a:solidFill>
                  <a:schemeClr val="bg1">
                    <a:lumMod val="25000"/>
                  </a:schemeClr>
                </a:solidFill>
                <a:latin typeface="Comic Sans MS" pitchFamily="66" charset="0"/>
              </a:rPr>
              <a:t>Review </a:t>
            </a:r>
            <a:endParaRPr lang="en-US" sz="3000" b="1" dirty="0">
              <a:solidFill>
                <a:schemeClr val="bg1">
                  <a:lumMod val="25000"/>
                </a:schemeClr>
              </a:solidFill>
              <a:latin typeface="Comic Sans MS" pitchFamily="66" charset="0"/>
            </a:endParaRPr>
          </a:p>
          <a:p>
            <a:pPr marL="342900" indent="-342900" algn="ctr">
              <a:spcBef>
                <a:spcPct val="10000"/>
              </a:spcBef>
              <a:defRPr/>
            </a:pPr>
            <a:endParaRPr lang="en-US" sz="3000" b="1" dirty="0">
              <a:solidFill>
                <a:schemeClr val="accent6">
                  <a:lumMod val="50000"/>
                </a:schemeClr>
              </a:solidFill>
              <a:latin typeface="Comic Sans MS" pitchFamily="66" charset="0"/>
            </a:endParaRPr>
          </a:p>
          <a:p>
            <a:pPr marL="342900" indent="-342900">
              <a:spcBef>
                <a:spcPct val="10000"/>
              </a:spcBef>
              <a:defRPr/>
            </a:pPr>
            <a:r>
              <a:rPr lang="en-US" sz="2800" dirty="0">
                <a:latin typeface="Comic Sans MS" pitchFamily="66" charset="0"/>
              </a:rPr>
              <a:t>   Criticized </a:t>
            </a:r>
            <a:r>
              <a:rPr lang="en-US" sz="2800" dirty="0" smtClean="0">
                <a:latin typeface="Comic Sans MS" pitchFamily="66" charset="0"/>
              </a:rPr>
              <a:t>both the investigators </a:t>
            </a:r>
            <a:r>
              <a:rPr lang="en-US" sz="2800" dirty="0">
                <a:latin typeface="Comic Sans MS" pitchFamily="66" charset="0"/>
              </a:rPr>
              <a:t>and </a:t>
            </a:r>
            <a:r>
              <a:rPr lang="en-US" sz="2800" dirty="0" smtClean="0">
                <a:latin typeface="Comic Sans MS" pitchFamily="66" charset="0"/>
              </a:rPr>
              <a:t>the IRB </a:t>
            </a:r>
            <a:r>
              <a:rPr lang="en-US" sz="2800" dirty="0">
                <a:latin typeface="Comic Sans MS" pitchFamily="66" charset="0"/>
              </a:rPr>
              <a:t>for failure to obtain FDA approval to </a:t>
            </a:r>
            <a:r>
              <a:rPr lang="en-US" sz="2800" dirty="0" smtClean="0">
                <a:latin typeface="Comic Sans MS" pitchFamily="66" charset="0"/>
              </a:rPr>
              <a:t>use </a:t>
            </a:r>
            <a:r>
              <a:rPr lang="en-US" sz="2800" dirty="0" err="1" smtClean="0">
                <a:latin typeface="Comic Sans MS" pitchFamily="66" charset="0"/>
              </a:rPr>
              <a:t>hexamethonium</a:t>
            </a:r>
            <a:r>
              <a:rPr lang="en-US" sz="2800" dirty="0" smtClean="0">
                <a:latin typeface="Comic Sans MS" pitchFamily="66" charset="0"/>
              </a:rPr>
              <a:t> </a:t>
            </a:r>
            <a:r>
              <a:rPr lang="en-US" sz="2800" dirty="0">
                <a:latin typeface="Comic Sans MS" pitchFamily="66" charset="0"/>
              </a:rPr>
              <a:t>as </a:t>
            </a:r>
            <a:r>
              <a:rPr lang="en-US" sz="2800" dirty="0" smtClean="0">
                <a:latin typeface="Comic Sans MS" pitchFamily="66" charset="0"/>
              </a:rPr>
              <a:t>an inhalant </a:t>
            </a:r>
            <a:r>
              <a:rPr lang="en-US" sz="2800" dirty="0">
                <a:latin typeface="Comic Sans MS" pitchFamily="66" charset="0"/>
              </a:rPr>
              <a:t>and ignoring respiratory problems experienced by </a:t>
            </a:r>
            <a:r>
              <a:rPr lang="en-US" sz="2800" dirty="0" smtClean="0">
                <a:latin typeface="Comic Sans MS" pitchFamily="66" charset="0"/>
              </a:rPr>
              <a:t>the first participant.</a:t>
            </a:r>
            <a:endParaRPr lang="en-US" sz="2800" dirty="0">
              <a:latin typeface="Comic Sans MS" pitchFamily="66" charset="0"/>
            </a:endParaRPr>
          </a:p>
        </p:txBody>
      </p:sp>
      <p:sp>
        <p:nvSpPr>
          <p:cNvPr id="5" name="Oval 4"/>
          <p:cNvSpPr/>
          <p:nvPr/>
        </p:nvSpPr>
        <p:spPr bwMode="auto">
          <a:xfrm>
            <a:off x="0" y="457200"/>
            <a:ext cx="9067800" cy="1600200"/>
          </a:xfrm>
          <a:prstGeom prst="ellipse">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100" dirty="0">
                <a:solidFill>
                  <a:srgbClr val="FFFFFF"/>
                </a:solidFill>
                <a:latin typeface="Comic Sans MS" pitchFamily="66" charset="0"/>
              </a:rPr>
              <a:t>The Investigation: Three agencies conducted investigations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p:cNvSpPr txBox="1">
            <a:spLocks noChangeArrowheads="1"/>
          </p:cNvSpPr>
          <p:nvPr/>
        </p:nvSpPr>
        <p:spPr bwMode="auto">
          <a:xfrm>
            <a:off x="0" y="2143506"/>
            <a:ext cx="9144000" cy="4499693"/>
          </a:xfrm>
          <a:prstGeom prst="rect">
            <a:avLst/>
          </a:prstGeom>
          <a:noFill/>
          <a:ln w="9525">
            <a:noFill/>
            <a:miter lim="800000"/>
            <a:headEnd/>
            <a:tailEnd/>
          </a:ln>
        </p:spPr>
        <p:txBody>
          <a:bodyPr wrap="square">
            <a:spAutoFit/>
          </a:bodyPr>
          <a:lstStyle/>
          <a:p>
            <a:pPr algn="ctr">
              <a:spcBef>
                <a:spcPct val="10000"/>
              </a:spcBef>
              <a:defRPr/>
            </a:pPr>
            <a:r>
              <a:rPr lang="en-US" sz="3000" b="1" dirty="0">
                <a:solidFill>
                  <a:schemeClr val="bg1">
                    <a:lumMod val="25000"/>
                  </a:schemeClr>
                </a:solidFill>
                <a:latin typeface="Comic Sans MS" pitchFamily="66" charset="0"/>
              </a:rPr>
              <a:t>Office of Human Research Protection (OHRP)</a:t>
            </a:r>
          </a:p>
          <a:p>
            <a:pPr>
              <a:spcBef>
                <a:spcPct val="10000"/>
              </a:spcBef>
              <a:defRPr/>
            </a:pPr>
            <a:endParaRPr lang="en-US" sz="400" dirty="0">
              <a:latin typeface="Comic Sans MS" pitchFamily="66" charset="0"/>
            </a:endParaRPr>
          </a:p>
          <a:p>
            <a:pPr marL="571500" lvl="2" indent="-342900">
              <a:spcBef>
                <a:spcPct val="10000"/>
              </a:spcBef>
              <a:buClr>
                <a:schemeClr val="bg1">
                  <a:lumMod val="25000"/>
                </a:schemeClr>
              </a:buClr>
              <a:buFont typeface="Wingdings" pitchFamily="2" charset="2"/>
              <a:buChar char="§"/>
              <a:tabLst>
                <a:tab pos="520700" algn="l"/>
              </a:tabLst>
              <a:defRPr/>
            </a:pPr>
            <a:r>
              <a:rPr lang="en-US" sz="2400" dirty="0" smtClean="0">
                <a:latin typeface="Comic Sans MS" pitchFamily="66" charset="0"/>
              </a:rPr>
              <a:t>Harshest </a:t>
            </a:r>
            <a:r>
              <a:rPr lang="en-US" sz="2400" dirty="0">
                <a:latin typeface="Comic Sans MS" pitchFamily="66" charset="0"/>
              </a:rPr>
              <a:t>criticism of </a:t>
            </a:r>
            <a:r>
              <a:rPr lang="en-US" sz="2400" dirty="0" smtClean="0">
                <a:latin typeface="Comic Sans MS" pitchFamily="66" charset="0"/>
              </a:rPr>
              <a:t>the three reports! They suspended </a:t>
            </a:r>
            <a:r>
              <a:rPr lang="en-US" sz="2400" dirty="0">
                <a:latin typeface="Comic Sans MS" pitchFamily="66" charset="0"/>
              </a:rPr>
              <a:t>all research using </a:t>
            </a:r>
            <a:r>
              <a:rPr lang="en-US" sz="2400" dirty="0" smtClean="0">
                <a:latin typeface="Comic Sans MS" pitchFamily="66" charset="0"/>
              </a:rPr>
              <a:t>human </a:t>
            </a:r>
            <a:r>
              <a:rPr lang="en-US" sz="2400" dirty="0">
                <a:latin typeface="Comic Sans MS" pitchFamily="66" charset="0"/>
              </a:rPr>
              <a:t>subjects pending full compliance by Johns </a:t>
            </a:r>
            <a:r>
              <a:rPr lang="en-US" sz="2400" dirty="0" smtClean="0">
                <a:latin typeface="Comic Sans MS" pitchFamily="66" charset="0"/>
              </a:rPr>
              <a:t>Hopkins.</a:t>
            </a:r>
            <a:endParaRPr lang="en-US" sz="2400" dirty="0">
              <a:latin typeface="Comic Sans MS" pitchFamily="66" charset="0"/>
            </a:endParaRPr>
          </a:p>
          <a:p>
            <a:pPr marL="571500" lvl="2" indent="-342900">
              <a:spcBef>
                <a:spcPct val="10000"/>
              </a:spcBef>
              <a:buClr>
                <a:schemeClr val="bg1">
                  <a:lumMod val="25000"/>
                </a:schemeClr>
              </a:buClr>
              <a:buFont typeface="Wingdings" pitchFamily="2" charset="2"/>
              <a:buChar char="§"/>
              <a:tabLst>
                <a:tab pos="406400" algn="l"/>
                <a:tab pos="457200" algn="l"/>
              </a:tabLst>
              <a:defRPr/>
            </a:pPr>
            <a:r>
              <a:rPr lang="en-US" sz="2400" dirty="0" smtClean="0">
                <a:latin typeface="Comic Sans MS" pitchFamily="66" charset="0"/>
              </a:rPr>
              <a:t>Found </a:t>
            </a:r>
            <a:r>
              <a:rPr lang="en-US" sz="2400" dirty="0">
                <a:latin typeface="Comic Sans MS" pitchFamily="66" charset="0"/>
              </a:rPr>
              <a:t>“widespread noncompliance to federal guidelines </a:t>
            </a:r>
            <a:r>
              <a:rPr lang="en-US" sz="2400" dirty="0" smtClean="0">
                <a:latin typeface="Comic Sans MS" pitchFamily="66" charset="0"/>
              </a:rPr>
              <a:t>of </a:t>
            </a:r>
            <a:r>
              <a:rPr lang="en-US" sz="2400" dirty="0">
                <a:latin typeface="Comic Sans MS" pitchFamily="66" charset="0"/>
              </a:rPr>
              <a:t>research involving human subjects.”</a:t>
            </a:r>
          </a:p>
          <a:p>
            <a:pPr marL="571500" lvl="2" indent="-342900">
              <a:spcBef>
                <a:spcPct val="10000"/>
              </a:spcBef>
              <a:buClr>
                <a:schemeClr val="bg1">
                  <a:lumMod val="25000"/>
                </a:schemeClr>
              </a:buClr>
              <a:buFont typeface="Wingdings" pitchFamily="2" charset="2"/>
              <a:buChar char="§"/>
              <a:tabLst>
                <a:tab pos="457200" algn="l"/>
              </a:tabLst>
              <a:defRPr/>
            </a:pPr>
            <a:r>
              <a:rPr lang="en-US" sz="2400" dirty="0" smtClean="0">
                <a:latin typeface="Comic Sans MS" pitchFamily="66" charset="0"/>
              </a:rPr>
              <a:t>Stopped </a:t>
            </a:r>
            <a:r>
              <a:rPr lang="en-US" sz="2400" dirty="0">
                <a:latin typeface="Comic Sans MS" pitchFamily="66" charset="0"/>
              </a:rPr>
              <a:t>$301 million in federal research projects  </a:t>
            </a:r>
            <a:r>
              <a:rPr lang="en-US" sz="2400" dirty="0" smtClean="0">
                <a:latin typeface="Comic Sans MS" pitchFamily="66" charset="0"/>
              </a:rPr>
              <a:t> involving 2,400 investigators.</a:t>
            </a:r>
            <a:endParaRPr lang="en-US" sz="2400" dirty="0">
              <a:latin typeface="Comic Sans MS" pitchFamily="66" charset="0"/>
            </a:endParaRPr>
          </a:p>
          <a:p>
            <a:pPr marL="571500" lvl="2" indent="-342900">
              <a:spcBef>
                <a:spcPct val="10000"/>
              </a:spcBef>
              <a:buClr>
                <a:schemeClr val="bg1">
                  <a:lumMod val="25000"/>
                </a:schemeClr>
              </a:buClr>
              <a:buFont typeface="Wingdings" pitchFamily="2" charset="2"/>
              <a:buChar char="§"/>
              <a:tabLst>
                <a:tab pos="406400" algn="l"/>
                <a:tab pos="457200" algn="l"/>
              </a:tabLst>
              <a:defRPr/>
            </a:pPr>
            <a:r>
              <a:rPr lang="en-US" sz="2400" dirty="0" smtClean="0">
                <a:latin typeface="Comic Sans MS" pitchFamily="66" charset="0"/>
              </a:rPr>
              <a:t>University </a:t>
            </a:r>
            <a:r>
              <a:rPr lang="en-US" sz="2400" dirty="0">
                <a:latin typeface="Comic Sans MS" pitchFamily="66" charset="0"/>
              </a:rPr>
              <a:t>came into compliance in 3 </a:t>
            </a:r>
            <a:r>
              <a:rPr lang="en-US" sz="2400" dirty="0" smtClean="0">
                <a:latin typeface="Comic Sans MS" pitchFamily="66" charset="0"/>
              </a:rPr>
              <a:t>days.</a:t>
            </a:r>
            <a:endParaRPr lang="en-US" sz="2400" dirty="0">
              <a:latin typeface="Comic Sans MS" pitchFamily="66" charset="0"/>
            </a:endParaRPr>
          </a:p>
          <a:p>
            <a:pPr marL="571500" lvl="2" indent="-342900">
              <a:spcBef>
                <a:spcPct val="10000"/>
              </a:spcBef>
              <a:buClr>
                <a:schemeClr val="bg1">
                  <a:lumMod val="25000"/>
                </a:schemeClr>
              </a:buClr>
              <a:buFont typeface="Wingdings" pitchFamily="2" charset="2"/>
              <a:buChar char="§"/>
              <a:tabLst>
                <a:tab pos="406400" algn="l"/>
                <a:tab pos="457200" algn="l"/>
                <a:tab pos="571500" algn="l"/>
              </a:tabLst>
              <a:defRPr/>
            </a:pPr>
            <a:r>
              <a:rPr lang="en-US" sz="2400" dirty="0" smtClean="0">
                <a:latin typeface="Comic Sans MS" pitchFamily="66" charset="0"/>
              </a:rPr>
              <a:t>Reached </a:t>
            </a:r>
            <a:r>
              <a:rPr lang="en-US" sz="2400" dirty="0">
                <a:latin typeface="Comic Sans MS" pitchFamily="66" charset="0"/>
              </a:rPr>
              <a:t>an out-of-court financial settlement with         </a:t>
            </a:r>
            <a:r>
              <a:rPr lang="en-US" sz="2400" dirty="0" smtClean="0">
                <a:latin typeface="Comic Sans MS" pitchFamily="66" charset="0"/>
              </a:rPr>
              <a:t> Ellen </a:t>
            </a:r>
            <a:r>
              <a:rPr lang="en-US" sz="2400" dirty="0">
                <a:latin typeface="Comic Sans MS" pitchFamily="66" charset="0"/>
              </a:rPr>
              <a:t>Roche’s </a:t>
            </a:r>
            <a:r>
              <a:rPr lang="en-US" sz="2400" dirty="0" smtClean="0">
                <a:latin typeface="Comic Sans MS" pitchFamily="66" charset="0"/>
              </a:rPr>
              <a:t>family.</a:t>
            </a:r>
            <a:endParaRPr lang="en-US" sz="2400" dirty="0">
              <a:latin typeface="Comic Sans MS" pitchFamily="66" charset="0"/>
            </a:endParaRPr>
          </a:p>
        </p:txBody>
      </p:sp>
      <p:sp>
        <p:nvSpPr>
          <p:cNvPr id="5" name="Oval 4"/>
          <p:cNvSpPr/>
          <p:nvPr/>
        </p:nvSpPr>
        <p:spPr bwMode="auto">
          <a:xfrm>
            <a:off x="0" y="457200"/>
            <a:ext cx="9067800" cy="1600200"/>
          </a:xfrm>
          <a:prstGeom prst="ellipse">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100" dirty="0">
                <a:solidFill>
                  <a:srgbClr val="FFFFFF"/>
                </a:solidFill>
                <a:latin typeface="Comic Sans MS" pitchFamily="66" charset="0"/>
              </a:rPr>
              <a:t>The Investigation: Three agencies conducted investigations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est1"/>
          <p:cNvPicPr>
            <a:picLocks noChangeAspect="1" noChangeArrowheads="1"/>
          </p:cNvPicPr>
          <p:nvPr/>
        </p:nvPicPr>
        <p:blipFill>
          <a:blip r:embed="rId3" cstate="print"/>
          <a:srcRect/>
          <a:stretch>
            <a:fillRect/>
          </a:stretch>
        </p:blipFill>
        <p:spPr bwMode="auto">
          <a:xfrm>
            <a:off x="0" y="0"/>
            <a:ext cx="9144000" cy="883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547688" y="76200"/>
            <a:ext cx="7758112" cy="1152525"/>
          </a:xfrm>
        </p:spPr>
        <p:txBody>
          <a:bodyPr/>
          <a:lstStyle/>
          <a:p>
            <a:pPr>
              <a:defRPr/>
            </a:pPr>
            <a:r>
              <a:rPr lang="en-US" b="1" dirty="0" smtClean="0">
                <a:solidFill>
                  <a:schemeClr val="bg1">
                    <a:lumMod val="25000"/>
                  </a:schemeClr>
                </a:solidFill>
                <a:latin typeface="Comic Sans MS" pitchFamily="66" charset="0"/>
              </a:rPr>
              <a:t>Selected Cases:</a:t>
            </a:r>
          </a:p>
        </p:txBody>
      </p:sp>
      <p:sp>
        <p:nvSpPr>
          <p:cNvPr id="31747" name="Rectangle 6"/>
          <p:cNvSpPr>
            <a:spLocks noGrp="1" noChangeArrowheads="1"/>
          </p:cNvSpPr>
          <p:nvPr>
            <p:ph type="body" idx="1"/>
          </p:nvPr>
        </p:nvSpPr>
        <p:spPr>
          <a:xfrm>
            <a:off x="609600" y="1752600"/>
            <a:ext cx="8305800" cy="4038600"/>
          </a:xfrm>
        </p:spPr>
        <p:txBody>
          <a:bodyPr/>
          <a:lstStyle/>
          <a:p>
            <a:pPr>
              <a:buClr>
                <a:schemeClr val="bg1">
                  <a:lumMod val="25000"/>
                </a:schemeClr>
              </a:buClr>
              <a:buSzTx/>
              <a:defRPr/>
            </a:pPr>
            <a:r>
              <a:rPr lang="en-US" u="sng" dirty="0" smtClean="0">
                <a:solidFill>
                  <a:schemeClr val="bg1">
                    <a:lumMod val="25000"/>
                  </a:schemeClr>
                </a:solidFill>
                <a:latin typeface="Comic Sans MS" pitchFamily="66" charset="0"/>
              </a:rPr>
              <a:t>Duke University</a:t>
            </a:r>
            <a:r>
              <a:rPr lang="en-US" dirty="0" smtClean="0">
                <a:solidFill>
                  <a:schemeClr val="bg1">
                    <a:lumMod val="25000"/>
                  </a:schemeClr>
                </a:solidFill>
                <a:latin typeface="Comic Sans MS" pitchFamily="66" charset="0"/>
              </a:rPr>
              <a:t> </a:t>
            </a:r>
            <a:r>
              <a:rPr lang="en-US" dirty="0" smtClean="0">
                <a:latin typeface="Comic Sans MS" pitchFamily="66" charset="0"/>
              </a:rPr>
              <a:t>– Allegations of wide-spread noncompliance.</a:t>
            </a:r>
          </a:p>
          <a:p>
            <a:pPr>
              <a:buClr>
                <a:schemeClr val="bg1">
                  <a:lumMod val="25000"/>
                </a:schemeClr>
              </a:buClr>
              <a:buSzTx/>
              <a:defRPr/>
            </a:pPr>
            <a:r>
              <a:rPr lang="en-US" u="sng" dirty="0" smtClean="0">
                <a:solidFill>
                  <a:schemeClr val="bg1">
                    <a:lumMod val="25000"/>
                  </a:schemeClr>
                </a:solidFill>
                <a:latin typeface="Comic Sans MS" pitchFamily="66" charset="0"/>
              </a:rPr>
              <a:t>NIH</a:t>
            </a:r>
            <a:r>
              <a:rPr lang="en-US" dirty="0" smtClean="0">
                <a:latin typeface="Comic Sans MS" pitchFamily="66" charset="0"/>
              </a:rPr>
              <a:t> – Children enrolled in a study involving “greater than minimal risk.”</a:t>
            </a:r>
          </a:p>
          <a:p>
            <a:pPr>
              <a:buClr>
                <a:schemeClr val="bg1">
                  <a:lumMod val="25000"/>
                </a:schemeClr>
              </a:buClr>
              <a:buSzTx/>
              <a:defRPr/>
            </a:pPr>
            <a:r>
              <a:rPr lang="en-US" u="sng" dirty="0" smtClean="0">
                <a:solidFill>
                  <a:schemeClr val="bg1">
                    <a:lumMod val="25000"/>
                  </a:schemeClr>
                </a:solidFill>
                <a:latin typeface="Comic Sans MS" pitchFamily="66" charset="0"/>
              </a:rPr>
              <a:t>Fred Hutchinson Cancer Center</a:t>
            </a:r>
            <a:r>
              <a:rPr lang="en-US" dirty="0" smtClean="0">
                <a:solidFill>
                  <a:schemeClr val="bg1">
                    <a:lumMod val="25000"/>
                  </a:schemeClr>
                </a:solidFill>
                <a:latin typeface="Comic Sans MS" pitchFamily="66" charset="0"/>
              </a:rPr>
              <a:t> </a:t>
            </a:r>
            <a:r>
              <a:rPr lang="en-US" dirty="0" smtClean="0">
                <a:latin typeface="Comic Sans MS" pitchFamily="66" charset="0"/>
              </a:rPr>
              <a:t>– Allegations of significant conflict of interest.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381000" y="152400"/>
            <a:ext cx="8367712" cy="990600"/>
          </a:xfrm>
        </p:spPr>
        <p:txBody>
          <a:bodyPr/>
          <a:lstStyle/>
          <a:p>
            <a:pPr>
              <a:defRPr/>
            </a:pPr>
            <a:r>
              <a:rPr lang="en-US" sz="4000" b="1" dirty="0" smtClean="0">
                <a:solidFill>
                  <a:schemeClr val="bg1">
                    <a:lumMod val="25000"/>
                  </a:schemeClr>
                </a:solidFill>
                <a:latin typeface="Comic Sans MS" pitchFamily="66" charset="0"/>
              </a:rPr>
              <a:t>Why do these problems persist?</a:t>
            </a:r>
          </a:p>
        </p:txBody>
      </p:sp>
      <p:sp>
        <p:nvSpPr>
          <p:cNvPr id="32771" name="Rectangle 4"/>
          <p:cNvSpPr>
            <a:spLocks noGrp="1" noChangeArrowheads="1"/>
          </p:cNvSpPr>
          <p:nvPr>
            <p:ph type="body" idx="1"/>
          </p:nvPr>
        </p:nvSpPr>
        <p:spPr>
          <a:xfrm>
            <a:off x="990600" y="1295400"/>
            <a:ext cx="8153400" cy="1752600"/>
          </a:xfrm>
        </p:spPr>
        <p:txBody>
          <a:bodyPr/>
          <a:lstStyle/>
          <a:p>
            <a:pPr>
              <a:buClrTx/>
              <a:buSzTx/>
              <a:buFont typeface="Wingdings" pitchFamily="2" charset="2"/>
              <a:buChar char="ü"/>
              <a:defRPr/>
            </a:pPr>
            <a:r>
              <a:rPr lang="en-US" dirty="0" smtClean="0">
                <a:latin typeface="Comic Sans MS" pitchFamily="66" charset="0"/>
              </a:rPr>
              <a:t>Financial pressures to obtain/keep         research funding</a:t>
            </a:r>
          </a:p>
          <a:p>
            <a:pPr>
              <a:buClrTx/>
              <a:buSzTx/>
              <a:buFont typeface="Wingdings" pitchFamily="2" charset="2"/>
              <a:buChar char="ü"/>
              <a:defRPr/>
            </a:pPr>
            <a:r>
              <a:rPr lang="en-US" dirty="0" smtClean="0">
                <a:latin typeface="Comic Sans MS" pitchFamily="66" charset="0"/>
              </a:rPr>
              <a:t>The rise of corporate-sponsored    research</a:t>
            </a:r>
          </a:p>
          <a:p>
            <a:pPr>
              <a:buClrTx/>
              <a:buSzTx/>
              <a:buFont typeface="Wingdings" pitchFamily="2" charset="2"/>
              <a:buChar char="ü"/>
              <a:defRPr/>
            </a:pPr>
            <a:r>
              <a:rPr lang="en-US" dirty="0" smtClean="0">
                <a:latin typeface="Comic Sans MS" pitchFamily="66" charset="0"/>
              </a:rPr>
              <a:t>Conflicts of Interests – both personal and institutional</a:t>
            </a:r>
          </a:p>
        </p:txBody>
      </p:sp>
      <p:sp>
        <p:nvSpPr>
          <p:cNvPr id="2" name="Rectangle 1"/>
          <p:cNvSpPr/>
          <p:nvPr/>
        </p:nvSpPr>
        <p:spPr>
          <a:xfrm>
            <a:off x="5173584" y="3962400"/>
            <a:ext cx="208710" cy="215444"/>
          </a:xfrm>
          <a:prstGeom prst="rect">
            <a:avLst/>
          </a:prstGeom>
        </p:spPr>
        <p:txBody>
          <a:bodyPr wrap="none">
            <a:spAutoFit/>
          </a:bodyPr>
          <a:lstStyle/>
          <a:p>
            <a:pPr algn="ctr">
              <a:spcBef>
                <a:spcPct val="50000"/>
              </a:spcBef>
              <a:defRPr/>
            </a:pPr>
            <a:r>
              <a:rPr lang="en-US" sz="800" b="1" dirty="0" smtClean="0">
                <a:solidFill>
                  <a:srgbClr val="FFFFFF"/>
                </a:solidFill>
                <a:latin typeface="Comic Sans MS" pitchFamily="66" charset="0"/>
              </a:rPr>
              <a:t>!</a:t>
            </a:r>
            <a:endParaRPr lang="en-US" sz="800" b="1" dirty="0">
              <a:solidFill>
                <a:srgbClr val="FFFFFF"/>
              </a:solidFill>
              <a:latin typeface="Comic Sans MS" pitchFamily="66" charset="0"/>
            </a:endParaRPr>
          </a:p>
        </p:txBody>
      </p:sp>
      <p:sp>
        <p:nvSpPr>
          <p:cNvPr id="6" name="Oval 5"/>
          <p:cNvSpPr/>
          <p:nvPr/>
        </p:nvSpPr>
        <p:spPr bwMode="auto">
          <a:xfrm>
            <a:off x="330200" y="4527322"/>
            <a:ext cx="8432800" cy="1721078"/>
          </a:xfrm>
          <a:prstGeom prst="ellipse">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4000" dirty="0">
                <a:solidFill>
                  <a:srgbClr val="FFFFFF"/>
                </a:solidFill>
                <a:latin typeface="Comic Sans MS" pitchFamily="66" charset="0"/>
              </a:rPr>
              <a:t>Science without Ethics Can Lead to </a:t>
            </a:r>
            <a:r>
              <a:rPr lang="en-US" sz="4000" dirty="0" smtClean="0">
                <a:solidFill>
                  <a:srgbClr val="FFFFFF"/>
                </a:solidFill>
                <a:latin typeface="Comic Sans MS" pitchFamily="66" charset="0"/>
              </a:rPr>
              <a:t>Abuse!</a:t>
            </a:r>
            <a:endParaRPr lang="en-US" sz="40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57200"/>
            <a:ext cx="8991600" cy="1143000"/>
          </a:xfrm>
        </p:spPr>
        <p:txBody>
          <a:bodyPr/>
          <a:lstStyle/>
          <a:p>
            <a:pPr algn="ctr">
              <a:defRPr/>
            </a:pPr>
            <a:r>
              <a:rPr lang="en-US" b="1" dirty="0" smtClean="0">
                <a:solidFill>
                  <a:schemeClr val="bg1">
                    <a:lumMod val="25000"/>
                  </a:schemeClr>
                </a:solidFill>
                <a:latin typeface="Comic Sans MS" pitchFamily="66" charset="0"/>
              </a:rPr>
              <a:t>Human Subjects in Research</a:t>
            </a:r>
            <a:br>
              <a:rPr lang="en-US" b="1" dirty="0" smtClean="0">
                <a:solidFill>
                  <a:schemeClr val="bg1">
                    <a:lumMod val="25000"/>
                  </a:schemeClr>
                </a:solidFill>
                <a:latin typeface="Comic Sans MS" pitchFamily="66" charset="0"/>
              </a:rPr>
            </a:br>
            <a:endParaRPr lang="en-US" sz="2800" dirty="0" smtClean="0">
              <a:solidFill>
                <a:schemeClr val="tx1"/>
              </a:solidFill>
              <a:latin typeface="Comic Sans MS" pitchFamily="66" charset="0"/>
            </a:endParaRPr>
          </a:p>
        </p:txBody>
      </p:sp>
      <p:sp>
        <p:nvSpPr>
          <p:cNvPr id="33795" name="Rectangle 3"/>
          <p:cNvSpPr>
            <a:spLocks noGrp="1" noChangeArrowheads="1"/>
          </p:cNvSpPr>
          <p:nvPr>
            <p:ph type="body" idx="1"/>
          </p:nvPr>
        </p:nvSpPr>
        <p:spPr>
          <a:xfrm>
            <a:off x="685800" y="3886200"/>
            <a:ext cx="7543800" cy="1981200"/>
          </a:xfrm>
        </p:spPr>
        <p:txBody>
          <a:bodyPr/>
          <a:lstStyle/>
          <a:p>
            <a:pPr>
              <a:lnSpc>
                <a:spcPct val="90000"/>
              </a:lnSpc>
              <a:buClrTx/>
              <a:buSzTx/>
              <a:buFont typeface="Wingdings" pitchFamily="2" charset="2"/>
              <a:buChar char="ü"/>
              <a:defRPr/>
            </a:pPr>
            <a:r>
              <a:rPr lang="en-US" sz="3600" dirty="0" smtClean="0">
                <a:latin typeface="Comic Sans MS" pitchFamily="66" charset="0"/>
              </a:rPr>
              <a:t> </a:t>
            </a:r>
            <a:r>
              <a:rPr lang="en-US" sz="3600" dirty="0">
                <a:latin typeface="Comic Sans MS" pitchFamily="66" charset="0"/>
              </a:rPr>
              <a:t>What constitutes research? </a:t>
            </a:r>
            <a:endParaRPr lang="en-US" sz="3600" dirty="0" smtClean="0">
              <a:latin typeface="Comic Sans MS" pitchFamily="66" charset="0"/>
            </a:endParaRPr>
          </a:p>
          <a:p>
            <a:pPr>
              <a:lnSpc>
                <a:spcPct val="90000"/>
              </a:lnSpc>
              <a:buClrTx/>
              <a:buSzTx/>
              <a:buFont typeface="Wingdings" pitchFamily="2" charset="2"/>
              <a:buChar char="ü"/>
              <a:defRPr/>
            </a:pPr>
            <a:r>
              <a:rPr lang="en-US" sz="3600" dirty="0">
                <a:latin typeface="Comic Sans MS" pitchFamily="66" charset="0"/>
              </a:rPr>
              <a:t> </a:t>
            </a:r>
            <a:r>
              <a:rPr lang="en-US" sz="3600" dirty="0" smtClean="0">
                <a:latin typeface="Comic Sans MS" pitchFamily="66" charset="0"/>
              </a:rPr>
              <a:t>What is a human subject?   </a:t>
            </a:r>
          </a:p>
          <a:p>
            <a:pPr marL="0" indent="0">
              <a:lnSpc>
                <a:spcPct val="90000"/>
              </a:lnSpc>
              <a:buClrTx/>
              <a:buSzTx/>
              <a:buNone/>
              <a:defRPr/>
            </a:pPr>
            <a:endParaRPr lang="en-US" sz="1200" dirty="0">
              <a:latin typeface="Comic Sans MS" pitchFamily="66" charset="0"/>
            </a:endParaRPr>
          </a:p>
          <a:p>
            <a:pPr marL="0" indent="0" algn="ctr">
              <a:lnSpc>
                <a:spcPct val="90000"/>
              </a:lnSpc>
              <a:buClrTx/>
              <a:buSzTx/>
              <a:buNone/>
              <a:defRPr/>
            </a:pPr>
            <a:r>
              <a:rPr lang="en-US" sz="2800" dirty="0" smtClean="0">
                <a:latin typeface="Comic Sans MS" pitchFamily="66" charset="0"/>
              </a:rPr>
              <a:t>The </a:t>
            </a:r>
            <a:r>
              <a:rPr lang="en-US" sz="2800" dirty="0">
                <a:latin typeface="Comic Sans MS" pitchFamily="66" charset="0"/>
              </a:rPr>
              <a:t>answers may seem obvious, but we must carefully define </a:t>
            </a:r>
            <a:r>
              <a:rPr lang="en-US" sz="2800" dirty="0" smtClean="0">
                <a:latin typeface="Comic Sans MS" pitchFamily="66" charset="0"/>
              </a:rPr>
              <a:t>each of these terms</a:t>
            </a:r>
            <a:r>
              <a:rPr lang="en-US" sz="2800" dirty="0">
                <a:latin typeface="Comic Sans MS" pitchFamily="66" charset="0"/>
              </a:rPr>
              <a:t>.</a:t>
            </a:r>
            <a:endParaRPr lang="en-US" sz="2800" dirty="0" smtClean="0">
              <a:latin typeface="Comic Sans MS" pitchFamily="66" charset="0"/>
            </a:endParaRPr>
          </a:p>
          <a:p>
            <a:pPr>
              <a:lnSpc>
                <a:spcPct val="90000"/>
              </a:lnSpc>
              <a:buClrTx/>
              <a:buSzTx/>
              <a:buFont typeface="Wingdings" pitchFamily="2" charset="2"/>
              <a:buChar char="ü"/>
              <a:defRPr/>
            </a:pPr>
            <a:endParaRPr lang="en-US" sz="3600" dirty="0">
              <a:latin typeface="Comic Sans MS" pitchFamily="66" charset="0"/>
            </a:endParaRPr>
          </a:p>
        </p:txBody>
      </p:sp>
      <p:sp>
        <p:nvSpPr>
          <p:cNvPr id="2" name="TextBox 1"/>
          <p:cNvSpPr txBox="1"/>
          <p:nvPr/>
        </p:nvSpPr>
        <p:spPr>
          <a:xfrm>
            <a:off x="304800" y="1371600"/>
            <a:ext cx="8610600" cy="2086725"/>
          </a:xfrm>
          <a:prstGeom prst="rect">
            <a:avLst/>
          </a:prstGeom>
          <a:noFill/>
        </p:spPr>
        <p:txBody>
          <a:bodyPr wrap="square" rtlCol="0">
            <a:spAutoFit/>
          </a:bodyPr>
          <a:lstStyle/>
          <a:p>
            <a:pPr marL="0" indent="0">
              <a:lnSpc>
                <a:spcPct val="90000"/>
              </a:lnSpc>
              <a:buClrTx/>
              <a:buSzTx/>
              <a:buNone/>
              <a:defRPr/>
            </a:pPr>
            <a:r>
              <a:rPr lang="en-US" sz="2800" dirty="0">
                <a:latin typeface="Comic Sans MS" pitchFamily="66" charset="0"/>
              </a:rPr>
              <a:t>“The first two questions the IRB faces is whether the activity involves </a:t>
            </a:r>
            <a:r>
              <a:rPr lang="en-US" sz="2800" u="sng" dirty="0" smtClean="0">
                <a:solidFill>
                  <a:schemeClr val="bg1">
                    <a:lumMod val="25000"/>
                  </a:schemeClr>
                </a:solidFill>
                <a:latin typeface="Comic Sans MS" pitchFamily="66" charset="0"/>
              </a:rPr>
              <a:t>research</a:t>
            </a:r>
            <a:r>
              <a:rPr lang="en-US" sz="2800" dirty="0" smtClean="0">
                <a:latin typeface="Comic Sans MS" pitchFamily="66" charset="0"/>
              </a:rPr>
              <a:t> </a:t>
            </a:r>
            <a:r>
              <a:rPr lang="en-US" sz="2800" dirty="0">
                <a:latin typeface="Comic Sans MS" pitchFamily="66" charset="0"/>
              </a:rPr>
              <a:t>and second, whether it involves </a:t>
            </a:r>
            <a:r>
              <a:rPr lang="en-US" sz="2800" u="sng" dirty="0">
                <a:solidFill>
                  <a:schemeClr val="bg1">
                    <a:lumMod val="25000"/>
                  </a:schemeClr>
                </a:solidFill>
                <a:latin typeface="Comic Sans MS" pitchFamily="66" charset="0"/>
              </a:rPr>
              <a:t>human subjects</a:t>
            </a:r>
            <a:r>
              <a:rPr lang="en-US" sz="2800" dirty="0" smtClean="0">
                <a:solidFill>
                  <a:schemeClr val="bg1">
                    <a:lumMod val="25000"/>
                  </a:schemeClr>
                </a:solidFill>
                <a:latin typeface="Comic Sans MS" pitchFamily="66" charset="0"/>
              </a:rPr>
              <a:t>.”</a:t>
            </a:r>
          </a:p>
          <a:p>
            <a:pPr marL="0" indent="0">
              <a:lnSpc>
                <a:spcPct val="90000"/>
              </a:lnSpc>
              <a:buClrTx/>
              <a:buSzTx/>
              <a:buNone/>
              <a:defRPr/>
            </a:pPr>
            <a:endParaRPr lang="en-US" sz="800" dirty="0">
              <a:latin typeface="Comic Sans MS" pitchFamily="66" charset="0"/>
            </a:endParaRPr>
          </a:p>
          <a:p>
            <a:pPr marL="0" indent="0">
              <a:lnSpc>
                <a:spcPct val="90000"/>
              </a:lnSpc>
              <a:buClrTx/>
              <a:buSzTx/>
              <a:buNone/>
              <a:defRPr/>
            </a:pPr>
            <a:r>
              <a:rPr lang="en-US" sz="2800" dirty="0">
                <a:latin typeface="Comic Sans MS" pitchFamily="66" charset="0"/>
              </a:rPr>
              <a:t> </a:t>
            </a:r>
            <a:r>
              <a:rPr lang="en-US" sz="2800" dirty="0" smtClean="0">
                <a:latin typeface="Comic Sans MS" pitchFamily="66" charset="0"/>
              </a:rPr>
              <a:t>			</a:t>
            </a:r>
            <a:r>
              <a:rPr lang="en-US" sz="2400" dirty="0" smtClean="0">
                <a:latin typeface="Comic Sans MS" pitchFamily="66" charset="0"/>
              </a:rPr>
              <a:t>Office </a:t>
            </a:r>
            <a:r>
              <a:rPr lang="en-US" sz="2400" dirty="0">
                <a:latin typeface="Comic Sans MS" pitchFamily="66" charset="0"/>
              </a:rPr>
              <a:t>for Research Protections, </a:t>
            </a:r>
            <a:r>
              <a:rPr lang="en-US" sz="2400" dirty="0" smtClean="0">
                <a:latin typeface="Comic Sans MS" pitchFamily="66" charset="0"/>
              </a:rPr>
              <a:t>				DHHS </a:t>
            </a:r>
            <a:r>
              <a:rPr lang="en-US" sz="2400" dirty="0">
                <a:latin typeface="Comic Sans MS" pitchFamily="66" charset="0"/>
              </a:rPr>
              <a:t>IRB Review </a:t>
            </a:r>
            <a:r>
              <a:rPr lang="en-US" sz="2400" dirty="0" smtClean="0">
                <a:latin typeface="Comic Sans MS" pitchFamily="66" charset="0"/>
              </a:rPr>
              <a:t>Book</a:t>
            </a:r>
            <a:endParaRPr lang="en-US" sz="24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 y="465921"/>
            <a:ext cx="8839200" cy="5401479"/>
          </a:xfrm>
          <a:prstGeom prst="rect">
            <a:avLst/>
          </a:prstGeom>
          <a:noFill/>
          <a:ln w="9525">
            <a:noFill/>
            <a:miter lim="800000"/>
            <a:headEnd/>
            <a:tailEnd/>
          </a:ln>
        </p:spPr>
        <p:txBody>
          <a:bodyPr wrap="square">
            <a:spAutoFit/>
          </a:bodyPr>
          <a:lstStyle/>
          <a:p>
            <a:pPr>
              <a:spcBef>
                <a:spcPct val="50000"/>
              </a:spcBef>
              <a:defRPr/>
            </a:pPr>
            <a:r>
              <a:rPr lang="en-US" sz="3000" dirty="0" smtClean="0">
                <a:latin typeface="Comic Sans MS" pitchFamily="66" charset="0"/>
              </a:rPr>
              <a:t>“</a:t>
            </a:r>
            <a:r>
              <a:rPr lang="en-US" sz="3000" u="sng" dirty="0" smtClean="0">
                <a:solidFill>
                  <a:schemeClr val="bg1">
                    <a:lumMod val="25000"/>
                  </a:schemeClr>
                </a:solidFill>
                <a:latin typeface="Comic Sans MS" pitchFamily="66" charset="0"/>
              </a:rPr>
              <a:t>Research</a:t>
            </a:r>
            <a:r>
              <a:rPr lang="en-US" sz="3000" dirty="0" smtClean="0">
                <a:solidFill>
                  <a:schemeClr val="bg1">
                    <a:lumMod val="25000"/>
                  </a:schemeClr>
                </a:solidFill>
                <a:latin typeface="Comic Sans MS" pitchFamily="66" charset="0"/>
              </a:rPr>
              <a:t> </a:t>
            </a:r>
            <a:r>
              <a:rPr lang="en-US" sz="3000" dirty="0">
                <a:solidFill>
                  <a:schemeClr val="bg1">
                    <a:lumMod val="25000"/>
                  </a:schemeClr>
                </a:solidFill>
                <a:latin typeface="Comic Sans MS" pitchFamily="66" charset="0"/>
              </a:rPr>
              <a:t>is defined by the regulations as </a:t>
            </a:r>
            <a:r>
              <a:rPr lang="en-US" sz="3000" dirty="0" smtClean="0">
                <a:solidFill>
                  <a:schemeClr val="bg1">
                    <a:lumMod val="25000"/>
                  </a:schemeClr>
                </a:solidFill>
                <a:latin typeface="Comic Sans MS" pitchFamily="66" charset="0"/>
              </a:rPr>
              <a:t>a </a:t>
            </a:r>
            <a:r>
              <a:rPr lang="en-US" sz="3000" dirty="0">
                <a:solidFill>
                  <a:schemeClr val="bg1">
                    <a:lumMod val="25000"/>
                  </a:schemeClr>
                </a:solidFill>
                <a:latin typeface="Comic Sans MS" pitchFamily="66" charset="0"/>
              </a:rPr>
              <a:t>systematic investigation, including research development, testing and evaluation, designed to develop or contribute to generalizable </a:t>
            </a:r>
            <a:r>
              <a:rPr lang="en-US" sz="3000" dirty="0" smtClean="0">
                <a:solidFill>
                  <a:schemeClr val="bg1">
                    <a:lumMod val="25000"/>
                  </a:schemeClr>
                </a:solidFill>
                <a:latin typeface="Comic Sans MS" pitchFamily="66" charset="0"/>
              </a:rPr>
              <a:t>knowledge.”</a:t>
            </a:r>
            <a:endParaRPr lang="en-US" sz="2800" b="1" dirty="0">
              <a:solidFill>
                <a:schemeClr val="bg1">
                  <a:lumMod val="25000"/>
                </a:schemeClr>
              </a:solidFill>
              <a:latin typeface="Comic Sans MS" pitchFamily="66" charset="0"/>
            </a:endParaRPr>
          </a:p>
          <a:p>
            <a:pPr>
              <a:spcBef>
                <a:spcPct val="50000"/>
              </a:spcBef>
              <a:defRPr/>
            </a:pPr>
            <a:r>
              <a:rPr lang="en-US" sz="3000" dirty="0" smtClean="0">
                <a:latin typeface="Comic Sans MS" pitchFamily="66" charset="0"/>
              </a:rPr>
              <a:t>“</a:t>
            </a:r>
            <a:r>
              <a:rPr lang="en-US" sz="3000" u="sng" dirty="0" smtClean="0">
                <a:latin typeface="Comic Sans MS" pitchFamily="66" charset="0"/>
              </a:rPr>
              <a:t>Human </a:t>
            </a:r>
            <a:r>
              <a:rPr lang="en-US" sz="3000" u="sng" dirty="0">
                <a:latin typeface="Comic Sans MS" pitchFamily="66" charset="0"/>
              </a:rPr>
              <a:t>subjects</a:t>
            </a:r>
            <a:r>
              <a:rPr lang="en-US" sz="3000" dirty="0">
                <a:latin typeface="Comic Sans MS" pitchFamily="66" charset="0"/>
              </a:rPr>
              <a:t> are defined by the regulations as living </a:t>
            </a:r>
            <a:r>
              <a:rPr lang="en-US" sz="3000" dirty="0" smtClean="0">
                <a:latin typeface="Comic Sans MS" pitchFamily="66" charset="0"/>
              </a:rPr>
              <a:t>individual(s) about </a:t>
            </a:r>
            <a:r>
              <a:rPr lang="en-US" sz="3000" dirty="0">
                <a:latin typeface="Comic Sans MS" pitchFamily="66" charset="0"/>
              </a:rPr>
              <a:t>whom an investigator (whether professional or student) conducting research obtains (1) data through intervention or interaction with the individual, or (2) </a:t>
            </a:r>
            <a:r>
              <a:rPr lang="en-US" sz="3000" dirty="0" smtClean="0">
                <a:latin typeface="Comic Sans MS" pitchFamily="66" charset="0"/>
              </a:rPr>
              <a:t>with identifiable </a:t>
            </a:r>
            <a:r>
              <a:rPr lang="en-US" sz="3000" dirty="0">
                <a:latin typeface="Comic Sans MS" pitchFamily="66" charset="0"/>
              </a:rPr>
              <a:t>private </a:t>
            </a:r>
            <a:r>
              <a:rPr lang="en-US" sz="3000" dirty="0" smtClean="0">
                <a:latin typeface="Comic Sans MS" pitchFamily="66" charset="0"/>
              </a:rPr>
              <a:t>information.”</a:t>
            </a:r>
            <a:endParaRPr lang="en-US" sz="3000" dirty="0">
              <a:latin typeface="Comic Sans MS" pitchFamily="66" charset="0"/>
            </a:endParaRPr>
          </a:p>
        </p:txBody>
      </p:sp>
      <p:sp>
        <p:nvSpPr>
          <p:cNvPr id="41987" name="Text Box 3"/>
          <p:cNvSpPr txBox="1">
            <a:spLocks noChangeArrowheads="1"/>
          </p:cNvSpPr>
          <p:nvPr/>
        </p:nvSpPr>
        <p:spPr bwMode="auto">
          <a:xfrm>
            <a:off x="1752600" y="5867400"/>
            <a:ext cx="7543800" cy="400110"/>
          </a:xfrm>
          <a:prstGeom prst="rect">
            <a:avLst/>
          </a:prstGeom>
          <a:noFill/>
          <a:ln w="9525">
            <a:noFill/>
            <a:miter lim="800000"/>
            <a:headEnd/>
            <a:tailEnd/>
          </a:ln>
        </p:spPr>
        <p:txBody>
          <a:bodyPr wrap="square">
            <a:spAutoFit/>
          </a:bodyPr>
          <a:lstStyle/>
          <a:p>
            <a:pPr>
              <a:spcBef>
                <a:spcPct val="50000"/>
              </a:spcBef>
              <a:defRPr/>
            </a:pPr>
            <a:r>
              <a:rPr lang="en-US" sz="2000" b="1" dirty="0">
                <a:latin typeface="Comic Sans MS" pitchFamily="66" charset="0"/>
              </a:rPr>
              <a:t>Office for Research Protections, DHHS IRB Review </a:t>
            </a:r>
            <a:r>
              <a:rPr lang="en-US" sz="2000" b="1" dirty="0" smtClean="0">
                <a:latin typeface="Comic Sans MS" pitchFamily="66" charset="0"/>
              </a:rPr>
              <a:t>Book</a:t>
            </a:r>
            <a:endParaRPr lang="en-US" sz="2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D2ED1890-ECAB-432D-B124-DBC065BEC3E7}" type="slidenum">
              <a:rPr lang="en-US"/>
              <a:pPr/>
              <a:t>58</a:t>
            </a:fld>
            <a:endParaRPr lang="en-US"/>
          </a:p>
        </p:txBody>
      </p:sp>
      <p:sp>
        <p:nvSpPr>
          <p:cNvPr id="371714" name="Rectangle 2"/>
          <p:cNvSpPr>
            <a:spLocks noGrp="1" noChangeArrowheads="1"/>
          </p:cNvSpPr>
          <p:nvPr>
            <p:ph type="title"/>
          </p:nvPr>
        </p:nvSpPr>
        <p:spPr>
          <a:xfrm>
            <a:off x="6477000" y="1066800"/>
            <a:ext cx="2362200" cy="1828800"/>
          </a:xfrm>
          <a:noFill/>
          <a:extLst>
            <a:ext uri="{909E8E84-426E-40DD-AFC4-6F175D3DCCD1}">
              <a14:hiddenFill xmlns:a14="http://schemas.microsoft.com/office/drawing/2010/main">
                <a:solidFill>
                  <a:schemeClr val="bg1"/>
                </a:solidFill>
              </a14:hiddenFill>
            </a:ext>
          </a:extLst>
        </p:spPr>
        <p:txBody>
          <a:bodyPr/>
          <a:lstStyle/>
          <a:p>
            <a:pPr algn="ctr"/>
            <a:r>
              <a:rPr lang="en-US" sz="3200" dirty="0">
                <a:solidFill>
                  <a:schemeClr val="bg1">
                    <a:lumMod val="25000"/>
                  </a:schemeClr>
                </a:solidFill>
                <a:latin typeface="Comic Sans MS" pitchFamily="66" charset="0"/>
              </a:rPr>
              <a:t>Is it human subject research?</a:t>
            </a:r>
          </a:p>
        </p:txBody>
      </p:sp>
      <p:pic>
        <p:nvPicPr>
          <p:cNvPr id="371717" name="Picture 5" descr="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61925"/>
            <a:ext cx="6172200" cy="575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94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57200"/>
            <a:ext cx="9144000" cy="1143000"/>
          </a:xfrm>
        </p:spPr>
        <p:txBody>
          <a:bodyPr/>
          <a:lstStyle/>
          <a:p>
            <a:pPr marL="0" indent="0" algn="ctr">
              <a:lnSpc>
                <a:spcPct val="90000"/>
              </a:lnSpc>
              <a:defRPr/>
            </a:pPr>
            <a:r>
              <a:rPr lang="en-US" sz="4000" dirty="0" smtClean="0">
                <a:solidFill>
                  <a:schemeClr val="bg1">
                    <a:lumMod val="25000"/>
                  </a:schemeClr>
                </a:solidFill>
                <a:latin typeface="Comic Sans MS" pitchFamily="66" charset="0"/>
              </a:rPr>
              <a:t>Examples of studies with humans that require </a:t>
            </a:r>
            <a:r>
              <a:rPr lang="en-US" sz="4000" dirty="0">
                <a:solidFill>
                  <a:schemeClr val="bg1">
                    <a:lumMod val="25000"/>
                  </a:schemeClr>
                </a:solidFill>
                <a:latin typeface="Comic Sans MS" pitchFamily="66" charset="0"/>
              </a:rPr>
              <a:t>IRB review? </a:t>
            </a:r>
          </a:p>
        </p:txBody>
      </p:sp>
      <p:sp>
        <p:nvSpPr>
          <p:cNvPr id="33795" name="Rectangle 3"/>
          <p:cNvSpPr>
            <a:spLocks noGrp="1" noChangeArrowheads="1"/>
          </p:cNvSpPr>
          <p:nvPr>
            <p:ph type="body" idx="1"/>
          </p:nvPr>
        </p:nvSpPr>
        <p:spPr>
          <a:xfrm>
            <a:off x="0" y="1524000"/>
            <a:ext cx="9144000" cy="4800600"/>
          </a:xfrm>
        </p:spPr>
        <p:txBody>
          <a:bodyPr/>
          <a:lstStyle/>
          <a:p>
            <a:pPr marL="0" indent="0">
              <a:lnSpc>
                <a:spcPct val="90000"/>
              </a:lnSpc>
              <a:buClrTx/>
              <a:buSzTx/>
              <a:buNone/>
              <a:defRPr/>
            </a:pPr>
            <a:endParaRPr lang="en-US" sz="1000" dirty="0" smtClean="0">
              <a:latin typeface="Comic Sans MS" pitchFamily="66" charset="0"/>
            </a:endParaRPr>
          </a:p>
          <a:p>
            <a:pPr lvl="1">
              <a:lnSpc>
                <a:spcPct val="90000"/>
              </a:lnSpc>
              <a:buClr>
                <a:schemeClr val="bg1">
                  <a:lumMod val="25000"/>
                </a:schemeClr>
              </a:buClr>
              <a:buSzTx/>
              <a:buFont typeface="Wingdings" pitchFamily="2" charset="2"/>
              <a:buChar char="ü"/>
              <a:defRPr/>
            </a:pPr>
            <a:r>
              <a:rPr lang="en-US" sz="3200" dirty="0" smtClean="0">
                <a:latin typeface="Comic Sans MS" pitchFamily="66" charset="0"/>
              </a:rPr>
              <a:t> Clinical trial of investigational drug</a:t>
            </a:r>
          </a:p>
          <a:p>
            <a:pPr lvl="1">
              <a:lnSpc>
                <a:spcPct val="90000"/>
              </a:lnSpc>
              <a:buClr>
                <a:schemeClr val="bg1">
                  <a:lumMod val="25000"/>
                </a:schemeClr>
              </a:buClr>
              <a:buSzTx/>
              <a:buFont typeface="Wingdings" pitchFamily="2" charset="2"/>
              <a:buChar char="ü"/>
              <a:defRPr/>
            </a:pPr>
            <a:r>
              <a:rPr lang="en-US" sz="3200" dirty="0" smtClean="0">
                <a:latin typeface="Comic Sans MS" pitchFamily="66" charset="0"/>
              </a:rPr>
              <a:t> Comparison of educational methodologies</a:t>
            </a:r>
          </a:p>
          <a:p>
            <a:pPr lvl="1">
              <a:lnSpc>
                <a:spcPct val="90000"/>
              </a:lnSpc>
              <a:buClr>
                <a:schemeClr val="bg1">
                  <a:lumMod val="25000"/>
                </a:schemeClr>
              </a:buClr>
              <a:buSzTx/>
              <a:buFont typeface="Wingdings" pitchFamily="2" charset="2"/>
              <a:buChar char="ü"/>
              <a:defRPr/>
            </a:pPr>
            <a:r>
              <a:rPr lang="en-US" sz="3200" dirty="0" smtClean="0">
                <a:latin typeface="Comic Sans MS" pitchFamily="66" charset="0"/>
              </a:rPr>
              <a:t> New virtual reality program - </a:t>
            </a:r>
            <a:r>
              <a:rPr lang="en-US" sz="3200" dirty="0">
                <a:latin typeface="Comic Sans MS" pitchFamily="66" charset="0"/>
              </a:rPr>
              <a:t>testing 	undergraduate students </a:t>
            </a:r>
            <a:r>
              <a:rPr lang="en-US" sz="3200" dirty="0" smtClean="0">
                <a:latin typeface="Comic Sans MS" pitchFamily="66" charset="0"/>
              </a:rPr>
              <a:t>wearing headgear </a:t>
            </a:r>
          </a:p>
          <a:p>
            <a:pPr lvl="1">
              <a:lnSpc>
                <a:spcPct val="90000"/>
              </a:lnSpc>
              <a:buClr>
                <a:schemeClr val="bg1">
                  <a:lumMod val="25000"/>
                </a:schemeClr>
              </a:buClr>
              <a:buSzTx/>
              <a:buFont typeface="Wingdings" pitchFamily="2" charset="2"/>
              <a:buChar char="ü"/>
              <a:defRPr/>
            </a:pPr>
            <a:r>
              <a:rPr lang="en-US" sz="3200" dirty="0" smtClean="0">
                <a:latin typeface="Comic Sans MS" pitchFamily="66" charset="0"/>
              </a:rPr>
              <a:t> Chart review of patient data with no 	patient contact</a:t>
            </a:r>
          </a:p>
          <a:p>
            <a:pPr lvl="1">
              <a:lnSpc>
                <a:spcPct val="90000"/>
              </a:lnSpc>
              <a:buClr>
                <a:schemeClr val="bg1">
                  <a:lumMod val="25000"/>
                </a:schemeClr>
              </a:buClr>
              <a:buSzTx/>
              <a:buFont typeface="Wingdings" pitchFamily="2" charset="2"/>
              <a:buChar char="ü"/>
              <a:defRPr/>
            </a:pPr>
            <a:r>
              <a:rPr lang="en-US" sz="3200" dirty="0" smtClean="0">
                <a:latin typeface="Comic Sans MS" pitchFamily="66" charset="0"/>
              </a:rPr>
              <a:t> Quality of life study of community 	housing residents</a:t>
            </a:r>
          </a:p>
          <a:p>
            <a:pPr lvl="1">
              <a:lnSpc>
                <a:spcPct val="90000"/>
              </a:lnSpc>
              <a:buClr>
                <a:schemeClr val="bg1">
                  <a:lumMod val="25000"/>
                </a:schemeClr>
              </a:buClr>
              <a:buSzTx/>
              <a:buFont typeface="Wingdings" pitchFamily="2" charset="2"/>
              <a:buChar char="ü"/>
              <a:defRPr/>
            </a:pPr>
            <a:r>
              <a:rPr lang="en-US" sz="3200" dirty="0" smtClean="0">
                <a:latin typeface="Comic Sans MS" pitchFamily="66" charset="0"/>
              </a:rPr>
              <a:t> Venous blood samples from volunteers</a:t>
            </a:r>
          </a:p>
        </p:txBody>
      </p:sp>
    </p:spTree>
    <p:extLst>
      <p:ext uri="{BB962C8B-B14F-4D97-AF65-F5344CB8AC3E}">
        <p14:creationId xmlns:p14="http://schemas.microsoft.com/office/powerpoint/2010/main" val="3126585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p:cNvSpPr txBox="1">
            <a:spLocks noChangeArrowheads="1"/>
          </p:cNvSpPr>
          <p:nvPr/>
        </p:nvSpPr>
        <p:spPr bwMode="auto">
          <a:xfrm>
            <a:off x="228600" y="1981200"/>
            <a:ext cx="8686800" cy="4154488"/>
          </a:xfrm>
          <a:prstGeom prst="rect">
            <a:avLst/>
          </a:prstGeom>
          <a:noFill/>
          <a:ln w="9525">
            <a:noFill/>
            <a:miter lim="800000"/>
            <a:headEnd/>
            <a:tailEnd/>
          </a:ln>
        </p:spPr>
        <p:txBody>
          <a:bodyPr>
            <a:spAutoFit/>
          </a:bodyPr>
          <a:lstStyle/>
          <a:p>
            <a:pPr>
              <a:spcBef>
                <a:spcPct val="50000"/>
              </a:spcBef>
              <a:defRPr/>
            </a:pPr>
            <a:r>
              <a:rPr lang="en-US" sz="2400" dirty="0">
                <a:latin typeface="Comic Sans MS" pitchFamily="66" charset="0"/>
              </a:rPr>
              <a:t>“Obviously all of these experiments involving brutalities, tortures, disabling injury, and death were performed in complete disregard of international conventions, the laws and customs of war, the general principles of criminal law as derived from the criminal laws of all civilized nations, and Control Council Law No. 10.  Manifestly human experiments under such conditions are </a:t>
            </a:r>
            <a:r>
              <a:rPr lang="en-US" sz="2400" u="sng" dirty="0">
                <a:latin typeface="Comic Sans MS" pitchFamily="66" charset="0"/>
              </a:rPr>
              <a:t>contrary</a:t>
            </a:r>
            <a:r>
              <a:rPr lang="en-US" sz="2400" dirty="0">
                <a:latin typeface="Comic Sans MS" pitchFamily="66" charset="0"/>
              </a:rPr>
              <a:t> to </a:t>
            </a:r>
            <a:r>
              <a:rPr lang="en-US" sz="2400" b="1" dirty="0">
                <a:solidFill>
                  <a:srgbClr val="C00000"/>
                </a:solidFill>
                <a:latin typeface="Comic Sans MS" pitchFamily="66" charset="0"/>
              </a:rPr>
              <a:t>“the principles of the law of nations as they result from the usages established among civilized peoples, from the laws of humanity and from the dictates of public conscience.”</a:t>
            </a:r>
          </a:p>
        </p:txBody>
      </p:sp>
      <p:sp>
        <p:nvSpPr>
          <p:cNvPr id="11268" name="Text Box 7"/>
          <p:cNvSpPr txBox="1">
            <a:spLocks noChangeArrowheads="1"/>
          </p:cNvSpPr>
          <p:nvPr/>
        </p:nvSpPr>
        <p:spPr bwMode="auto">
          <a:xfrm>
            <a:off x="4953000" y="5791200"/>
            <a:ext cx="3657600" cy="400050"/>
          </a:xfrm>
          <a:prstGeom prst="rect">
            <a:avLst/>
          </a:prstGeom>
          <a:noFill/>
          <a:ln w="9525">
            <a:noFill/>
            <a:miter lim="800000"/>
            <a:headEnd/>
            <a:tailEnd/>
          </a:ln>
        </p:spPr>
        <p:txBody>
          <a:bodyPr>
            <a:spAutoFit/>
          </a:bodyPr>
          <a:lstStyle/>
          <a:p>
            <a:pPr>
              <a:spcBef>
                <a:spcPct val="50000"/>
              </a:spcBef>
            </a:pPr>
            <a:r>
              <a:rPr lang="en-US" sz="2000" b="1">
                <a:latin typeface="Comic Sans MS" pitchFamily="66" charset="0"/>
              </a:rPr>
              <a:t>Nuremberg Proceedings</a:t>
            </a:r>
          </a:p>
        </p:txBody>
      </p:sp>
      <p:sp>
        <p:nvSpPr>
          <p:cNvPr id="5" name="Text Box 4"/>
          <p:cNvSpPr txBox="1">
            <a:spLocks noChangeArrowheads="1"/>
          </p:cNvSpPr>
          <p:nvPr/>
        </p:nvSpPr>
        <p:spPr bwMode="auto">
          <a:xfrm>
            <a:off x="228600" y="228600"/>
            <a:ext cx="8686800" cy="1323439"/>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4000" dirty="0">
                <a:solidFill>
                  <a:srgbClr val="FFFFFF"/>
                </a:solidFill>
                <a:effectLst>
                  <a:outerShdw blurRad="38100" dist="38100" dir="2700000" algn="tl">
                    <a:srgbClr val="000000"/>
                  </a:outerShdw>
                </a:effectLst>
                <a:latin typeface="Comic Sans MS" pitchFamily="66" charset="0"/>
              </a:rPr>
              <a:t>The Holocaust and the Nuremberg Trials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57200"/>
            <a:ext cx="9144000" cy="1143000"/>
          </a:xfrm>
        </p:spPr>
        <p:txBody>
          <a:bodyPr/>
          <a:lstStyle/>
          <a:p>
            <a:pPr marL="0" indent="0" algn="ctr">
              <a:lnSpc>
                <a:spcPct val="90000"/>
              </a:lnSpc>
              <a:defRPr/>
            </a:pPr>
            <a:r>
              <a:rPr lang="en-US" sz="4000" dirty="0">
                <a:solidFill>
                  <a:schemeClr val="bg1">
                    <a:lumMod val="25000"/>
                  </a:schemeClr>
                </a:solidFill>
                <a:latin typeface="Comic Sans MS" pitchFamily="66" charset="0"/>
              </a:rPr>
              <a:t>Examples of studies with humans exempt from IRB review</a:t>
            </a:r>
          </a:p>
        </p:txBody>
      </p:sp>
      <p:sp>
        <p:nvSpPr>
          <p:cNvPr id="33795" name="Rectangle 3"/>
          <p:cNvSpPr>
            <a:spLocks noGrp="1" noChangeArrowheads="1"/>
          </p:cNvSpPr>
          <p:nvPr>
            <p:ph type="body" idx="1"/>
          </p:nvPr>
        </p:nvSpPr>
        <p:spPr>
          <a:xfrm>
            <a:off x="533400" y="1524000"/>
            <a:ext cx="9144000" cy="4800600"/>
          </a:xfrm>
        </p:spPr>
        <p:txBody>
          <a:bodyPr/>
          <a:lstStyle/>
          <a:p>
            <a:pPr marL="0" indent="0">
              <a:lnSpc>
                <a:spcPct val="90000"/>
              </a:lnSpc>
              <a:buClrTx/>
              <a:buSzTx/>
              <a:buNone/>
              <a:defRPr/>
            </a:pPr>
            <a:endParaRPr lang="en-US" sz="1000" dirty="0" smtClean="0">
              <a:latin typeface="Comic Sans MS" pitchFamily="66" charset="0"/>
            </a:endParaRPr>
          </a:p>
          <a:p>
            <a:pPr>
              <a:lnSpc>
                <a:spcPct val="90000"/>
              </a:lnSpc>
              <a:buClr>
                <a:schemeClr val="bg1">
                  <a:lumMod val="25000"/>
                </a:schemeClr>
              </a:buClr>
              <a:buFont typeface="Wingdings" pitchFamily="2" charset="2"/>
              <a:buChar char="ü"/>
            </a:pPr>
            <a:r>
              <a:rPr lang="en-US" dirty="0" smtClean="0">
                <a:latin typeface="Comic Sans MS" pitchFamily="66" charset="0"/>
              </a:rPr>
              <a:t> Educational </a:t>
            </a:r>
            <a:r>
              <a:rPr lang="en-US" dirty="0">
                <a:latin typeface="Comic Sans MS" pitchFamily="66" charset="0"/>
              </a:rPr>
              <a:t>(classroom) strategies</a:t>
            </a:r>
          </a:p>
          <a:p>
            <a:pPr>
              <a:lnSpc>
                <a:spcPct val="90000"/>
              </a:lnSpc>
              <a:buClr>
                <a:schemeClr val="bg1">
                  <a:lumMod val="25000"/>
                </a:schemeClr>
              </a:buClr>
              <a:buFont typeface="Wingdings" pitchFamily="2" charset="2"/>
              <a:buChar char="ü"/>
            </a:pPr>
            <a:r>
              <a:rPr lang="en-US" dirty="0" smtClean="0">
                <a:latin typeface="Comic Sans MS" pitchFamily="66" charset="0"/>
              </a:rPr>
              <a:t> Use </a:t>
            </a:r>
            <a:r>
              <a:rPr lang="en-US" dirty="0">
                <a:latin typeface="Comic Sans MS" pitchFamily="66" charset="0"/>
              </a:rPr>
              <a:t>of educational tests</a:t>
            </a:r>
          </a:p>
          <a:p>
            <a:pPr>
              <a:lnSpc>
                <a:spcPct val="90000"/>
              </a:lnSpc>
              <a:buClr>
                <a:schemeClr val="bg1">
                  <a:lumMod val="25000"/>
                </a:schemeClr>
              </a:buClr>
              <a:buFont typeface="Wingdings" pitchFamily="2" charset="2"/>
              <a:buChar char="ü"/>
            </a:pPr>
            <a:r>
              <a:rPr lang="en-US" dirty="0" smtClean="0">
                <a:latin typeface="Comic Sans MS" pitchFamily="66" charset="0"/>
              </a:rPr>
              <a:t> (</a:t>
            </a:r>
            <a:r>
              <a:rPr lang="en-US" dirty="0">
                <a:latin typeface="Comic Sans MS" pitchFamily="66" charset="0"/>
              </a:rPr>
              <a:t>Re) study of existing data with </a:t>
            </a:r>
            <a:r>
              <a:rPr lang="en-US" dirty="0" smtClean="0">
                <a:latin typeface="Comic Sans MS" pitchFamily="66" charset="0"/>
              </a:rPr>
              <a:t>no</a:t>
            </a:r>
          </a:p>
          <a:p>
            <a:pPr marL="0" indent="0">
              <a:lnSpc>
                <a:spcPct val="90000"/>
              </a:lnSpc>
              <a:buClr>
                <a:schemeClr val="bg1">
                  <a:lumMod val="25000"/>
                </a:schemeClr>
              </a:buClr>
              <a:buNone/>
            </a:pPr>
            <a:r>
              <a:rPr lang="en-US" dirty="0" smtClean="0">
                <a:latin typeface="Comic Sans MS" pitchFamily="66" charset="0"/>
              </a:rPr>
              <a:t>    identification </a:t>
            </a:r>
            <a:r>
              <a:rPr lang="en-US" dirty="0">
                <a:latin typeface="Comic Sans MS" pitchFamily="66" charset="0"/>
              </a:rPr>
              <a:t>of participants</a:t>
            </a:r>
          </a:p>
          <a:p>
            <a:pPr>
              <a:lnSpc>
                <a:spcPct val="90000"/>
              </a:lnSpc>
              <a:buClr>
                <a:schemeClr val="bg1">
                  <a:lumMod val="25000"/>
                </a:schemeClr>
              </a:buClr>
              <a:buFont typeface="Wingdings" pitchFamily="2" charset="2"/>
              <a:buChar char="ü"/>
            </a:pPr>
            <a:r>
              <a:rPr lang="en-US" dirty="0" smtClean="0">
                <a:latin typeface="Comic Sans MS" pitchFamily="66" charset="0"/>
              </a:rPr>
              <a:t> Study </a:t>
            </a:r>
            <a:r>
              <a:rPr lang="en-US" dirty="0">
                <a:latin typeface="Comic Sans MS" pitchFamily="66" charset="0"/>
              </a:rPr>
              <a:t>or evaluation of public </a:t>
            </a:r>
            <a:r>
              <a:rPr lang="en-US" dirty="0" smtClean="0">
                <a:latin typeface="Comic Sans MS" pitchFamily="66" charset="0"/>
              </a:rPr>
              <a:t>benefit</a:t>
            </a:r>
          </a:p>
          <a:p>
            <a:pPr marL="0" indent="0">
              <a:lnSpc>
                <a:spcPct val="90000"/>
              </a:lnSpc>
              <a:buClr>
                <a:schemeClr val="bg1">
                  <a:lumMod val="25000"/>
                </a:schemeClr>
              </a:buClr>
              <a:buNone/>
            </a:pPr>
            <a:r>
              <a:rPr lang="en-US" dirty="0" smtClean="0">
                <a:latin typeface="Comic Sans MS" pitchFamily="66" charset="0"/>
              </a:rPr>
              <a:t>    programs</a:t>
            </a:r>
            <a:endParaRPr lang="en-US" dirty="0">
              <a:latin typeface="Comic Sans MS" pitchFamily="66" charset="0"/>
            </a:endParaRPr>
          </a:p>
          <a:p>
            <a:pPr>
              <a:lnSpc>
                <a:spcPct val="90000"/>
              </a:lnSpc>
              <a:buClr>
                <a:schemeClr val="bg1">
                  <a:lumMod val="25000"/>
                </a:schemeClr>
              </a:buClr>
              <a:buFont typeface="Wingdings" pitchFamily="2" charset="2"/>
              <a:buChar char="ü"/>
            </a:pPr>
            <a:r>
              <a:rPr lang="en-US" dirty="0" smtClean="0">
                <a:latin typeface="Comic Sans MS" pitchFamily="66" charset="0"/>
              </a:rPr>
              <a:t> Taste </a:t>
            </a:r>
            <a:r>
              <a:rPr lang="en-US" dirty="0">
                <a:latin typeface="Comic Sans MS" pitchFamily="66" charset="0"/>
              </a:rPr>
              <a:t>and food quality evaluation </a:t>
            </a:r>
            <a:endParaRPr lang="en-US" dirty="0" smtClean="0">
              <a:latin typeface="Comic Sans MS" pitchFamily="66" charset="0"/>
            </a:endParaRPr>
          </a:p>
          <a:p>
            <a:pPr marL="0" indent="0">
              <a:lnSpc>
                <a:spcPct val="90000"/>
              </a:lnSpc>
              <a:buClr>
                <a:schemeClr val="bg1">
                  <a:lumMod val="25000"/>
                </a:schemeClr>
              </a:buClr>
              <a:buNone/>
            </a:pPr>
            <a:r>
              <a:rPr lang="en-US" dirty="0" smtClean="0">
                <a:latin typeface="Comic Sans MS" pitchFamily="66" charset="0"/>
              </a:rPr>
              <a:t>    (</a:t>
            </a:r>
            <a:r>
              <a:rPr lang="en-US" dirty="0">
                <a:latin typeface="Comic Sans MS" pitchFamily="66" charset="0"/>
              </a:rPr>
              <a:t>if consumption is otherwise safe)</a:t>
            </a:r>
          </a:p>
        </p:txBody>
      </p:sp>
    </p:spTree>
    <p:extLst>
      <p:ext uri="{BB962C8B-B14F-4D97-AF65-F5344CB8AC3E}">
        <p14:creationId xmlns:p14="http://schemas.microsoft.com/office/powerpoint/2010/main" val="1643302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0" y="6400800"/>
            <a:ext cx="914400" cy="457200"/>
          </a:xfrm>
          <a:prstGeom prst="rect">
            <a:avLst/>
          </a:prstGeom>
        </p:spPr>
        <p:txBody>
          <a:bodyPr/>
          <a:lstStyle/>
          <a:p>
            <a:fld id="{7510372D-90D7-4611-8397-B6F0C7C19094}" type="slidenum">
              <a:rPr lang="en-US"/>
              <a:pPr/>
              <a:t>61</a:t>
            </a:fld>
            <a:endParaRPr lang="en-US"/>
          </a:p>
        </p:txBody>
      </p:sp>
      <p:sp>
        <p:nvSpPr>
          <p:cNvPr id="372738" name="Rectangle 2"/>
          <p:cNvSpPr>
            <a:spLocks noGrp="1" noChangeArrowheads="1"/>
          </p:cNvSpPr>
          <p:nvPr>
            <p:ph type="title"/>
          </p:nvPr>
        </p:nvSpPr>
        <p:spPr>
          <a:xfrm>
            <a:off x="0" y="1219200"/>
            <a:ext cx="9144000" cy="1066800"/>
          </a:xfrm>
        </p:spPr>
        <p:txBody>
          <a:bodyPr/>
          <a:lstStyle/>
          <a:p>
            <a:pPr algn="ctr"/>
            <a:r>
              <a:rPr lang="en-US" sz="4000" dirty="0" smtClean="0">
                <a:solidFill>
                  <a:schemeClr val="bg1">
                    <a:lumMod val="25000"/>
                  </a:schemeClr>
                </a:solidFill>
                <a:latin typeface="Comic Sans MS" pitchFamily="66" charset="0"/>
              </a:rPr>
              <a:t>Best Practice: Always submit to the IRB and let them determine if approval is required!</a:t>
            </a:r>
            <a:endParaRPr lang="en-US" sz="4000" dirty="0">
              <a:solidFill>
                <a:schemeClr val="bg1">
                  <a:lumMod val="25000"/>
                </a:schemeClr>
              </a:solidFill>
              <a:latin typeface="Comic Sans MS" pitchFamily="66" charset="0"/>
            </a:endParaRPr>
          </a:p>
        </p:txBody>
      </p:sp>
      <p:sp>
        <p:nvSpPr>
          <p:cNvPr id="7" name="Oval 6"/>
          <p:cNvSpPr/>
          <p:nvPr/>
        </p:nvSpPr>
        <p:spPr bwMode="auto">
          <a:xfrm>
            <a:off x="330200" y="3200400"/>
            <a:ext cx="8432800" cy="1721078"/>
          </a:xfrm>
          <a:prstGeom prst="ellipse">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4000" dirty="0" smtClean="0">
                <a:solidFill>
                  <a:srgbClr val="FFFFFF"/>
                </a:solidFill>
                <a:latin typeface="Comic Sans MS" pitchFamily="66" charset="0"/>
              </a:rPr>
              <a:t>Better to be safe than sorry!</a:t>
            </a:r>
            <a:endParaRPr lang="en-US" sz="4000" dirty="0">
              <a:solidFill>
                <a:srgbClr val="FFFFFF"/>
              </a:solidFill>
              <a:latin typeface="Comic Sans MS" pitchFamily="66" charset="0"/>
            </a:endParaRPr>
          </a:p>
        </p:txBody>
      </p:sp>
    </p:spTree>
    <p:extLst>
      <p:ext uri="{BB962C8B-B14F-4D97-AF65-F5344CB8AC3E}">
        <p14:creationId xmlns:p14="http://schemas.microsoft.com/office/powerpoint/2010/main" val="30084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Grp="1" noChangeArrowheads="1"/>
          </p:cNvSpPr>
          <p:nvPr>
            <p:ph type="body" idx="1"/>
          </p:nvPr>
        </p:nvSpPr>
        <p:spPr>
          <a:xfrm>
            <a:off x="152400" y="1905000"/>
            <a:ext cx="8839200" cy="3657600"/>
          </a:xfrm>
        </p:spPr>
        <p:txBody>
          <a:bodyPr/>
          <a:lstStyle/>
          <a:p>
            <a:pPr marL="0" indent="3175">
              <a:buFont typeface="Wingdings" pitchFamily="2" charset="2"/>
              <a:buNone/>
              <a:defRPr/>
            </a:pPr>
            <a:r>
              <a:rPr lang="en-US" b="1" u="sng" dirty="0" smtClean="0">
                <a:solidFill>
                  <a:schemeClr val="bg1">
                    <a:lumMod val="25000"/>
                  </a:schemeClr>
                </a:solidFill>
                <a:latin typeface="Comic Sans MS" pitchFamily="66" charset="0"/>
              </a:rPr>
              <a:t>Information</a:t>
            </a:r>
            <a:r>
              <a:rPr lang="en-US" dirty="0" smtClean="0">
                <a:solidFill>
                  <a:schemeClr val="bg1">
                    <a:lumMod val="25000"/>
                  </a:schemeClr>
                </a:solidFill>
                <a:latin typeface="Comic Sans MS" pitchFamily="66" charset="0"/>
              </a:rPr>
              <a:t>:</a:t>
            </a:r>
            <a:r>
              <a:rPr lang="en-US" i="1" dirty="0" smtClean="0">
                <a:solidFill>
                  <a:schemeClr val="bg1">
                    <a:lumMod val="25000"/>
                  </a:schemeClr>
                </a:solidFill>
                <a:latin typeface="Comic Sans MS" pitchFamily="66" charset="0"/>
              </a:rPr>
              <a:t>  </a:t>
            </a:r>
            <a:r>
              <a:rPr lang="en-US" dirty="0" smtClean="0">
                <a:latin typeface="Comic Sans MS" pitchFamily="66" charset="0"/>
              </a:rPr>
              <a:t>Informed consent must provide clear information regarding the research study, location, procedures to be followed, potential risks, possible benefits, duration of the study, alternatives, confidentiality provisions, contact information, and assurance of freedom to withdraw without penalty.</a:t>
            </a:r>
            <a:endParaRPr lang="en-US" i="1" dirty="0" smtClean="0">
              <a:latin typeface="Comic Sans MS" pitchFamily="66" charset="0"/>
            </a:endParaRPr>
          </a:p>
        </p:txBody>
      </p:sp>
      <p:sp>
        <p:nvSpPr>
          <p:cNvPr id="5" name="Oval 4"/>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000" dirty="0">
                <a:solidFill>
                  <a:srgbClr val="FFFFFF"/>
                </a:solidFill>
                <a:latin typeface="Comic Sans MS" pitchFamily="66" charset="0"/>
              </a:rPr>
              <a:t>Informed Consent</a:t>
            </a:r>
            <a:endParaRPr lang="en-US" sz="4000"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Grp="1" noChangeArrowheads="1"/>
          </p:cNvSpPr>
          <p:nvPr>
            <p:ph type="body" idx="1"/>
          </p:nvPr>
        </p:nvSpPr>
        <p:spPr>
          <a:xfrm>
            <a:off x="152400" y="1905000"/>
            <a:ext cx="8839200" cy="3810000"/>
          </a:xfrm>
        </p:spPr>
        <p:txBody>
          <a:bodyPr/>
          <a:lstStyle/>
          <a:p>
            <a:pPr marL="0" indent="3175">
              <a:lnSpc>
                <a:spcPct val="90000"/>
              </a:lnSpc>
              <a:buFont typeface="Wingdings" pitchFamily="2" charset="2"/>
              <a:buNone/>
              <a:defRPr/>
            </a:pPr>
            <a:r>
              <a:rPr lang="en-US" b="1" u="sng" dirty="0" smtClean="0">
                <a:solidFill>
                  <a:schemeClr val="bg1">
                    <a:lumMod val="25000"/>
                  </a:schemeClr>
                </a:solidFill>
                <a:latin typeface="Comic Sans MS" pitchFamily="66" charset="0"/>
              </a:rPr>
              <a:t>Comprehension</a:t>
            </a:r>
            <a:r>
              <a:rPr lang="en-US" dirty="0" smtClean="0">
                <a:solidFill>
                  <a:schemeClr val="bg1">
                    <a:lumMod val="25000"/>
                  </a:schemeClr>
                </a:solidFill>
                <a:latin typeface="Comic Sans MS" pitchFamily="66" charset="0"/>
              </a:rPr>
              <a:t>:  </a:t>
            </a:r>
            <a:r>
              <a:rPr lang="en-US" dirty="0" smtClean="0">
                <a:latin typeface="Comic Sans MS" pitchFamily="66" charset="0"/>
              </a:rPr>
              <a:t>Informed consent must be obtained in a way that is intelligent, rational and respective of the maturity of enrollees.  Consent documents must be written in the native language of enrollees, and in a way that is non-technical/non-scientific.  The informed consent process and informed consent forms are not for the benefit of the scientist or the lawyers!</a:t>
            </a:r>
            <a:endParaRPr lang="en-US" i="1" dirty="0" smtClean="0">
              <a:latin typeface="Comic Sans MS" pitchFamily="66" charset="0"/>
            </a:endParaRPr>
          </a:p>
        </p:txBody>
      </p:sp>
      <p:sp>
        <p:nvSpPr>
          <p:cNvPr id="4" name="Oval 3"/>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000" dirty="0">
                <a:solidFill>
                  <a:srgbClr val="FFFFFF"/>
                </a:solidFill>
                <a:latin typeface="Comic Sans MS" pitchFamily="66" charset="0"/>
              </a:rPr>
              <a:t>Informed Consent</a:t>
            </a:r>
            <a:endParaRPr lang="en-US" sz="4000"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Grp="1" noChangeArrowheads="1"/>
          </p:cNvSpPr>
          <p:nvPr>
            <p:ph type="body" idx="1"/>
          </p:nvPr>
        </p:nvSpPr>
        <p:spPr>
          <a:xfrm>
            <a:off x="152400" y="1905000"/>
            <a:ext cx="8839200" cy="1905000"/>
          </a:xfrm>
        </p:spPr>
        <p:txBody>
          <a:bodyPr/>
          <a:lstStyle/>
          <a:p>
            <a:pPr marL="0" indent="3175">
              <a:buFont typeface="Wingdings" pitchFamily="2" charset="2"/>
              <a:buNone/>
              <a:defRPr/>
            </a:pPr>
            <a:r>
              <a:rPr lang="en-US" b="1" u="sng" dirty="0" smtClean="0">
                <a:solidFill>
                  <a:schemeClr val="bg1">
                    <a:lumMod val="25000"/>
                  </a:schemeClr>
                </a:solidFill>
                <a:latin typeface="Comic Sans MS" pitchFamily="66" charset="0"/>
              </a:rPr>
              <a:t>Voluntariness</a:t>
            </a:r>
            <a:r>
              <a:rPr lang="en-US" dirty="0" smtClean="0">
                <a:solidFill>
                  <a:schemeClr val="bg1">
                    <a:lumMod val="25000"/>
                  </a:schemeClr>
                </a:solidFill>
                <a:latin typeface="Comic Sans MS" pitchFamily="66" charset="0"/>
              </a:rPr>
              <a:t>:  </a:t>
            </a:r>
            <a:r>
              <a:rPr lang="en-US" dirty="0" smtClean="0">
                <a:latin typeface="Comic Sans MS" pitchFamily="66" charset="0"/>
              </a:rPr>
              <a:t>Informed consent must preclude any element or even the appearance of coercion or undue influence.</a:t>
            </a:r>
          </a:p>
        </p:txBody>
      </p:sp>
      <p:sp>
        <p:nvSpPr>
          <p:cNvPr id="4" name="Oval 3"/>
          <p:cNvSpPr/>
          <p:nvPr/>
        </p:nvSpPr>
        <p:spPr bwMode="auto">
          <a:xfrm>
            <a:off x="152400" y="457200"/>
            <a:ext cx="8839200" cy="990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000" dirty="0">
                <a:solidFill>
                  <a:srgbClr val="FFFFFF"/>
                </a:solidFill>
                <a:latin typeface="Comic Sans MS" pitchFamily="66" charset="0"/>
              </a:rPr>
              <a:t>Informed Consent</a:t>
            </a:r>
            <a:endParaRPr lang="en-US" sz="4000" dirty="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304800" y="838200"/>
            <a:ext cx="8534400" cy="701675"/>
          </a:xfrm>
          <a:prstGeom prst="rect">
            <a:avLst/>
          </a:prstGeom>
          <a:noFill/>
          <a:ln w="9525">
            <a:noFill/>
            <a:miter lim="800000"/>
            <a:headEnd/>
            <a:tailEnd/>
          </a:ln>
          <a:effectLst/>
        </p:spPr>
        <p:txBody>
          <a:bodyPr>
            <a:spAutoFit/>
          </a:bodyPr>
          <a:lstStyle/>
          <a:p>
            <a:pPr algn="ctr">
              <a:spcBef>
                <a:spcPct val="50000"/>
              </a:spcBef>
              <a:defRPr/>
            </a:pPr>
            <a:r>
              <a:rPr lang="en-US" sz="4000" dirty="0">
                <a:solidFill>
                  <a:schemeClr val="bg1">
                    <a:lumMod val="25000"/>
                  </a:schemeClr>
                </a:solidFill>
                <a:latin typeface="Comic Sans MS" pitchFamily="66" charset="0"/>
              </a:rPr>
              <a:t>Institutional Review Boards (IRB’s)</a:t>
            </a:r>
          </a:p>
        </p:txBody>
      </p:sp>
      <p:sp>
        <p:nvSpPr>
          <p:cNvPr id="39939" name="Text Box 5"/>
          <p:cNvSpPr txBox="1">
            <a:spLocks noChangeArrowheads="1"/>
          </p:cNvSpPr>
          <p:nvPr/>
        </p:nvSpPr>
        <p:spPr bwMode="auto">
          <a:xfrm>
            <a:off x="609600" y="2133600"/>
            <a:ext cx="8077200" cy="3194721"/>
          </a:xfrm>
          <a:prstGeom prst="rect">
            <a:avLst/>
          </a:prstGeom>
          <a:noFill/>
          <a:ln w="9525">
            <a:noFill/>
            <a:miter lim="800000"/>
            <a:headEnd/>
            <a:tailEnd/>
          </a:ln>
        </p:spPr>
        <p:txBody>
          <a:bodyPr wrap="square">
            <a:spAutoFit/>
          </a:bodyPr>
          <a:lstStyle/>
          <a:p>
            <a:pPr marL="571500" indent="-571500">
              <a:spcBef>
                <a:spcPct val="50000"/>
              </a:spcBef>
              <a:spcAft>
                <a:spcPct val="30000"/>
              </a:spcAft>
              <a:buFont typeface="Wingdings" pitchFamily="2" charset="2"/>
              <a:buChar char="ü"/>
              <a:defRPr/>
            </a:pPr>
            <a:r>
              <a:rPr lang="en-US" sz="3600" dirty="0" smtClean="0">
                <a:latin typeface="Times New Roman" pitchFamily="18" charset="0"/>
              </a:rPr>
              <a:t>  </a:t>
            </a:r>
            <a:r>
              <a:rPr lang="en-US" sz="3600" dirty="0" smtClean="0">
                <a:latin typeface="Comic Sans MS" pitchFamily="66" charset="0"/>
              </a:rPr>
              <a:t>Institution-based</a:t>
            </a:r>
            <a:endParaRPr lang="en-US" sz="3600" dirty="0">
              <a:latin typeface="Comic Sans MS" pitchFamily="66" charset="0"/>
            </a:endParaRPr>
          </a:p>
          <a:p>
            <a:pPr marL="571500" indent="-571500">
              <a:spcBef>
                <a:spcPct val="50000"/>
              </a:spcBef>
              <a:spcAft>
                <a:spcPct val="30000"/>
              </a:spcAft>
              <a:buFont typeface="Wingdings" pitchFamily="2" charset="2"/>
              <a:buChar char="ü"/>
              <a:defRPr/>
            </a:pPr>
            <a:r>
              <a:rPr lang="en-US" sz="3600" dirty="0">
                <a:latin typeface="Comic Sans MS" pitchFamily="66" charset="0"/>
              </a:rPr>
              <a:t>  Peer review</a:t>
            </a:r>
          </a:p>
          <a:p>
            <a:pPr marL="571500" indent="-571500">
              <a:spcBef>
                <a:spcPct val="50000"/>
              </a:spcBef>
              <a:spcAft>
                <a:spcPct val="30000"/>
              </a:spcAft>
              <a:buFont typeface="Wingdings" pitchFamily="2" charset="2"/>
              <a:buChar char="ü"/>
              <a:defRPr/>
            </a:pPr>
            <a:r>
              <a:rPr lang="en-US" sz="3600" dirty="0">
                <a:latin typeface="Comic Sans MS" pitchFamily="66" charset="0"/>
              </a:rPr>
              <a:t>  Prior </a:t>
            </a:r>
            <a:r>
              <a:rPr lang="en-US" sz="3600" dirty="0" smtClean="0">
                <a:latin typeface="Comic Sans MS" pitchFamily="66" charset="0"/>
              </a:rPr>
              <a:t>review, approval and/or 	modification</a:t>
            </a: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381000" y="457200"/>
            <a:ext cx="7772400" cy="1143000"/>
          </a:xfrm>
        </p:spPr>
        <p:txBody>
          <a:bodyPr/>
          <a:lstStyle/>
          <a:p>
            <a:pPr>
              <a:defRPr/>
            </a:pPr>
            <a:r>
              <a:rPr lang="en-US" sz="2000" dirty="0" smtClean="0">
                <a:solidFill>
                  <a:schemeClr val="bg1">
                    <a:lumMod val="25000"/>
                  </a:schemeClr>
                </a:solidFill>
                <a:latin typeface="Comic Sans MS" pitchFamily="66" charset="0"/>
              </a:rPr>
              <a:t>Care and Use of Animals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Public Involvement</a:t>
            </a:r>
            <a:r>
              <a:rPr lang="en-US" sz="2000" dirty="0" smtClean="0">
                <a:solidFill>
                  <a:schemeClr val="bg1">
                    <a:lumMod val="25000"/>
                  </a:schemeClr>
                </a:solidFill>
                <a:latin typeface="Comic Sans MS" pitchFamily="66" charset="0"/>
              </a:rPr>
              <a:t> </a:t>
            </a:r>
          </a:p>
        </p:txBody>
      </p:sp>
      <p:sp>
        <p:nvSpPr>
          <p:cNvPr id="3076" name="Rectangle 3"/>
          <p:cNvSpPr>
            <a:spLocks noGrp="1" noChangeArrowheads="1"/>
          </p:cNvSpPr>
          <p:nvPr>
            <p:ph type="body" idx="1"/>
          </p:nvPr>
        </p:nvSpPr>
        <p:spPr>
          <a:xfrm>
            <a:off x="381000" y="1752600"/>
            <a:ext cx="8077200" cy="1295400"/>
          </a:xfrm>
        </p:spPr>
        <p:txBody>
          <a:bodyPr/>
          <a:lstStyle/>
          <a:p>
            <a:pPr>
              <a:lnSpc>
                <a:spcPct val="90000"/>
              </a:lnSpc>
              <a:buClr>
                <a:schemeClr val="bg1">
                  <a:lumMod val="25000"/>
                </a:schemeClr>
              </a:buClr>
              <a:buSzTx/>
              <a:defRPr/>
            </a:pPr>
            <a:r>
              <a:rPr lang="en-US" dirty="0" smtClean="0">
                <a:latin typeface="Comic Sans MS" pitchFamily="66" charset="0"/>
              </a:rPr>
              <a:t>1962 – </a:t>
            </a:r>
            <a:r>
              <a:rPr lang="en-US" i="1" dirty="0" smtClean="0">
                <a:latin typeface="Comic Sans MS" pitchFamily="66" charset="0"/>
              </a:rPr>
              <a:t>Silent Spring</a:t>
            </a:r>
            <a:r>
              <a:rPr lang="en-US" dirty="0" smtClean="0">
                <a:latin typeface="Comic Sans MS" pitchFamily="66" charset="0"/>
              </a:rPr>
              <a:t>, by Rachel Carson</a:t>
            </a:r>
          </a:p>
          <a:p>
            <a:pPr>
              <a:lnSpc>
                <a:spcPct val="90000"/>
              </a:lnSpc>
              <a:buClr>
                <a:schemeClr val="bg1">
                  <a:lumMod val="25000"/>
                </a:schemeClr>
              </a:buClr>
              <a:buSzTx/>
              <a:defRPr/>
            </a:pPr>
            <a:r>
              <a:rPr lang="en-US" dirty="0" smtClean="0">
                <a:latin typeface="Comic Sans MS" pitchFamily="66" charset="0"/>
              </a:rPr>
              <a:t>1966 – LIFE magazine article</a:t>
            </a:r>
          </a:p>
        </p:txBody>
      </p:sp>
      <p:pic>
        <p:nvPicPr>
          <p:cNvPr id="3077" name="Picture 4" descr="lf020466"/>
          <p:cNvPicPr>
            <a:picLocks noChangeAspect="1" noChangeArrowheads="1"/>
          </p:cNvPicPr>
          <p:nvPr/>
        </p:nvPicPr>
        <p:blipFill>
          <a:blip r:embed="rId4" cstate="print"/>
          <a:srcRect/>
          <a:stretch>
            <a:fillRect/>
          </a:stretch>
        </p:blipFill>
        <p:spPr bwMode="auto">
          <a:xfrm>
            <a:off x="1371600" y="2971800"/>
            <a:ext cx="2697163" cy="3505200"/>
          </a:xfrm>
          <a:prstGeom prst="rect">
            <a:avLst/>
          </a:prstGeom>
          <a:noFill/>
          <a:ln w="38100">
            <a:solidFill>
              <a:schemeClr val="bg1">
                <a:lumMod val="25000"/>
              </a:schemeClr>
            </a:solidFill>
            <a:miter lim="800000"/>
            <a:headEnd/>
            <a:tailEnd/>
          </a:ln>
        </p:spPr>
      </p:pic>
      <p:graphicFrame>
        <p:nvGraphicFramePr>
          <p:cNvPr id="3074" name="Object 5"/>
          <p:cNvGraphicFramePr>
            <a:graphicFrameLocks noChangeAspect="1"/>
          </p:cNvGraphicFramePr>
          <p:nvPr>
            <p:extLst>
              <p:ext uri="{D42A27DB-BD31-4B8C-83A1-F6EECF244321}">
                <p14:modId xmlns:p14="http://schemas.microsoft.com/office/powerpoint/2010/main" val="2478704611"/>
              </p:ext>
            </p:extLst>
          </p:nvPr>
        </p:nvGraphicFramePr>
        <p:xfrm>
          <a:off x="4876800" y="3124200"/>
          <a:ext cx="3825875" cy="3005138"/>
        </p:xfrm>
        <a:graphic>
          <a:graphicData uri="http://schemas.openxmlformats.org/presentationml/2006/ole">
            <mc:AlternateContent xmlns:mc="http://schemas.openxmlformats.org/markup-compatibility/2006">
              <mc:Choice xmlns:v="urn:schemas-microsoft-com:vml" Requires="v">
                <p:oleObj spid="_x0000_s3103" name="Image" r:id="rId5" imgW="5273562" imgH="4142605" progId="Photoshop.Image.5">
                  <p:embed/>
                </p:oleObj>
              </mc:Choice>
              <mc:Fallback>
                <p:oleObj name="Image" r:id="rId5" imgW="5273562" imgH="4142605" progId="Photoshop.Image.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24200"/>
                        <a:ext cx="3825875" cy="3005138"/>
                      </a:xfrm>
                      <a:prstGeom prst="rect">
                        <a:avLst/>
                      </a:prstGeom>
                      <a:noFill/>
                      <a:ln w="57150">
                        <a:solidFill>
                          <a:srgbClr val="C00000"/>
                        </a:solid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381000" y="457200"/>
            <a:ext cx="7772400" cy="1143000"/>
          </a:xfrm>
        </p:spPr>
        <p:txBody>
          <a:bodyPr/>
          <a:lstStyle/>
          <a:p>
            <a:pPr>
              <a:defRPr/>
            </a:pPr>
            <a:r>
              <a:rPr lang="en-US" sz="2000" dirty="0" smtClean="0">
                <a:solidFill>
                  <a:schemeClr val="bg1">
                    <a:lumMod val="25000"/>
                  </a:schemeClr>
                </a:solidFill>
                <a:latin typeface="Comic Sans MS" pitchFamily="66" charset="0"/>
              </a:rPr>
              <a:t>Care and Use of Animals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Public Involvement</a:t>
            </a:r>
          </a:p>
        </p:txBody>
      </p:sp>
      <p:sp>
        <p:nvSpPr>
          <p:cNvPr id="4100" name="Rectangle 3"/>
          <p:cNvSpPr>
            <a:spLocks noGrp="1" noChangeArrowheads="1"/>
          </p:cNvSpPr>
          <p:nvPr>
            <p:ph type="body" idx="1"/>
          </p:nvPr>
        </p:nvSpPr>
        <p:spPr>
          <a:xfrm>
            <a:off x="304800" y="1600200"/>
            <a:ext cx="8534400" cy="4267200"/>
          </a:xfrm>
          <a:ln w="57150"/>
        </p:spPr>
        <p:txBody>
          <a:bodyPr/>
          <a:lstStyle/>
          <a:p>
            <a:pPr>
              <a:lnSpc>
                <a:spcPct val="90000"/>
              </a:lnSpc>
              <a:buClr>
                <a:schemeClr val="bg1">
                  <a:lumMod val="25000"/>
                </a:schemeClr>
              </a:buClr>
              <a:buSzTx/>
              <a:defRPr/>
            </a:pPr>
            <a:r>
              <a:rPr lang="en-US" dirty="0" smtClean="0">
                <a:latin typeface="Comic Sans MS" pitchFamily="66" charset="0"/>
              </a:rPr>
              <a:t>1969 – Greenpeace founded</a:t>
            </a:r>
          </a:p>
          <a:p>
            <a:pPr>
              <a:lnSpc>
                <a:spcPct val="90000"/>
              </a:lnSpc>
              <a:buClr>
                <a:schemeClr val="bg1">
                  <a:lumMod val="25000"/>
                </a:schemeClr>
              </a:buClr>
              <a:buSzTx/>
              <a:defRPr/>
            </a:pPr>
            <a:r>
              <a:rPr lang="en-US" dirty="0" smtClean="0">
                <a:latin typeface="Comic Sans MS" pitchFamily="66" charset="0"/>
              </a:rPr>
              <a:t>1975 – </a:t>
            </a:r>
            <a:r>
              <a:rPr lang="en-US" i="1" dirty="0" smtClean="0">
                <a:latin typeface="Comic Sans MS" pitchFamily="66" charset="0"/>
              </a:rPr>
              <a:t>Animal Liberation</a:t>
            </a:r>
            <a:r>
              <a:rPr lang="en-US" dirty="0" smtClean="0">
                <a:latin typeface="Comic Sans MS" pitchFamily="66" charset="0"/>
              </a:rPr>
              <a:t>, by Peter Singer</a:t>
            </a:r>
          </a:p>
          <a:p>
            <a:pPr>
              <a:lnSpc>
                <a:spcPct val="90000"/>
              </a:lnSpc>
              <a:buClr>
                <a:schemeClr val="bg1">
                  <a:lumMod val="25000"/>
                </a:schemeClr>
              </a:buClr>
              <a:buSzTx/>
              <a:defRPr/>
            </a:pPr>
            <a:r>
              <a:rPr lang="en-US" dirty="0" smtClean="0">
                <a:latin typeface="Comic Sans MS" pitchFamily="66" charset="0"/>
              </a:rPr>
              <a:t>1982 – “Silver Spring Monkeys”</a:t>
            </a:r>
          </a:p>
          <a:p>
            <a:pPr lvl="1">
              <a:lnSpc>
                <a:spcPct val="90000"/>
              </a:lnSpc>
              <a:buClr>
                <a:schemeClr val="bg1">
                  <a:lumMod val="25000"/>
                </a:schemeClr>
              </a:buClr>
              <a:buSzTx/>
              <a:buFont typeface="Arial" pitchFamily="34" charset="0"/>
              <a:buChar char="•"/>
              <a:defRPr/>
            </a:pPr>
            <a:r>
              <a:rPr lang="en-US" sz="2400" dirty="0" smtClean="0">
                <a:latin typeface="Comic Sans MS" pitchFamily="66" charset="0"/>
              </a:rPr>
              <a:t>“Infiltration” of lab by obtaining “visitor” affidavits</a:t>
            </a:r>
          </a:p>
          <a:p>
            <a:pPr lvl="1">
              <a:lnSpc>
                <a:spcPct val="90000"/>
              </a:lnSpc>
              <a:buClr>
                <a:schemeClr val="bg1">
                  <a:lumMod val="25000"/>
                </a:schemeClr>
              </a:buClr>
              <a:buSzTx/>
              <a:buFont typeface="Arial" pitchFamily="34" charset="0"/>
              <a:buChar char="•"/>
              <a:defRPr/>
            </a:pPr>
            <a:r>
              <a:rPr lang="en-US" sz="2400" dirty="0" smtClean="0">
                <a:latin typeface="Comic Sans MS" pitchFamily="66" charset="0"/>
              </a:rPr>
              <a:t>Photos and affidavits</a:t>
            </a:r>
          </a:p>
          <a:p>
            <a:pPr lvl="1">
              <a:lnSpc>
                <a:spcPct val="90000"/>
              </a:lnSpc>
              <a:buClr>
                <a:schemeClr val="bg1">
                  <a:lumMod val="25000"/>
                </a:schemeClr>
              </a:buClr>
              <a:buSzTx/>
              <a:buFont typeface="Arial" pitchFamily="34" charset="0"/>
              <a:buChar char="•"/>
              <a:defRPr/>
            </a:pPr>
            <a:r>
              <a:rPr lang="en-US" sz="2400" dirty="0" smtClean="0">
                <a:latin typeface="Comic Sans MS" pitchFamily="66" charset="0"/>
              </a:rPr>
              <a:t>Search warrant and seizure</a:t>
            </a:r>
          </a:p>
          <a:p>
            <a:pPr lvl="1">
              <a:lnSpc>
                <a:spcPct val="90000"/>
              </a:lnSpc>
              <a:buClr>
                <a:schemeClr val="bg1">
                  <a:lumMod val="25000"/>
                </a:schemeClr>
              </a:buClr>
              <a:buSzTx/>
              <a:buFont typeface="Arial" pitchFamily="34" charset="0"/>
              <a:buChar char="•"/>
              <a:defRPr/>
            </a:pPr>
            <a:r>
              <a:rPr lang="en-US" sz="2400" dirty="0" smtClean="0">
                <a:latin typeface="Comic Sans MS" pitchFamily="66" charset="0"/>
              </a:rPr>
              <a:t>First-ever criminal conviction of a US              researcher on animal cruelty charges</a:t>
            </a:r>
          </a:p>
          <a:p>
            <a:pPr lvl="1">
              <a:lnSpc>
                <a:spcPct val="90000"/>
              </a:lnSpc>
              <a:buClr>
                <a:schemeClr val="bg1">
                  <a:lumMod val="25000"/>
                </a:schemeClr>
              </a:buClr>
              <a:buSzTx/>
              <a:buFont typeface="Arial" pitchFamily="34" charset="0"/>
              <a:buChar char="•"/>
              <a:defRPr/>
            </a:pPr>
            <a:r>
              <a:rPr lang="en-US" sz="2400" dirty="0" smtClean="0">
                <a:latin typeface="Comic Sans MS" pitchFamily="66" charset="0"/>
              </a:rPr>
              <a:t>PETA on the map</a:t>
            </a:r>
          </a:p>
        </p:txBody>
      </p:sp>
      <p:graphicFrame>
        <p:nvGraphicFramePr>
          <p:cNvPr id="4098" name="Object 4"/>
          <p:cNvGraphicFramePr>
            <a:graphicFrameLocks noChangeAspect="1"/>
          </p:cNvGraphicFramePr>
          <p:nvPr>
            <p:extLst>
              <p:ext uri="{D42A27DB-BD31-4B8C-83A1-F6EECF244321}">
                <p14:modId xmlns:p14="http://schemas.microsoft.com/office/powerpoint/2010/main" val="4100658481"/>
              </p:ext>
            </p:extLst>
          </p:nvPr>
        </p:nvGraphicFramePr>
        <p:xfrm>
          <a:off x="6629400" y="3657600"/>
          <a:ext cx="2368550" cy="2617788"/>
        </p:xfrm>
        <a:graphic>
          <a:graphicData uri="http://schemas.openxmlformats.org/presentationml/2006/ole">
            <mc:AlternateContent xmlns:mc="http://schemas.openxmlformats.org/markup-compatibility/2006">
              <mc:Choice xmlns:v="urn:schemas-microsoft-com:vml" Requires="v">
                <p:oleObj spid="_x0000_s4128" name="Image" r:id="rId4" imgW="4460289" imgH="4930462" progId="Photoshop.Image.5">
                  <p:embed/>
                </p:oleObj>
              </mc:Choice>
              <mc:Fallback>
                <p:oleObj name="Image" r:id="rId4" imgW="4460289" imgH="4930462" progId="Photoshop.Image.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657600"/>
                        <a:ext cx="2368550" cy="2617788"/>
                      </a:xfrm>
                      <a:prstGeom prst="rect">
                        <a:avLst/>
                      </a:prstGeom>
                      <a:noFill/>
                      <a:ln w="57150">
                        <a:solidFill>
                          <a:srgbClr val="C00000"/>
                        </a:solid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2" name="Oval 1"/>
          <p:cNvSpPr/>
          <p:nvPr/>
        </p:nvSpPr>
        <p:spPr bwMode="auto">
          <a:xfrm>
            <a:off x="3429000" y="1066800"/>
            <a:ext cx="2362200" cy="5029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In 2002, PETA infiltrated UNC labs and documented problems with the procedure for killing mice!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381000" y="457200"/>
            <a:ext cx="7772400" cy="1143000"/>
          </a:xfrm>
        </p:spPr>
        <p:txBody>
          <a:bodyPr/>
          <a:lstStyle/>
          <a:p>
            <a:pPr>
              <a:defRPr/>
            </a:pPr>
            <a:r>
              <a:rPr lang="en-US" sz="2000" dirty="0" smtClean="0">
                <a:solidFill>
                  <a:schemeClr val="bg1">
                    <a:lumMod val="25000"/>
                  </a:schemeClr>
                </a:solidFill>
                <a:latin typeface="Comic Sans MS" pitchFamily="66" charset="0"/>
              </a:rPr>
              <a:t>Care and Use of Animals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Government Involvement</a:t>
            </a:r>
          </a:p>
        </p:txBody>
      </p:sp>
      <p:sp>
        <p:nvSpPr>
          <p:cNvPr id="45059" name="Rectangle 3"/>
          <p:cNvSpPr>
            <a:spLocks noGrp="1" noChangeArrowheads="1"/>
          </p:cNvSpPr>
          <p:nvPr>
            <p:ph type="body" idx="1"/>
          </p:nvPr>
        </p:nvSpPr>
        <p:spPr>
          <a:xfrm>
            <a:off x="304800" y="1905000"/>
            <a:ext cx="8458200" cy="4419600"/>
          </a:xfrm>
        </p:spPr>
        <p:txBody>
          <a:bodyPr/>
          <a:lstStyle/>
          <a:p>
            <a:pPr>
              <a:lnSpc>
                <a:spcPct val="90000"/>
              </a:lnSpc>
              <a:buClr>
                <a:schemeClr val="bg1">
                  <a:lumMod val="25000"/>
                </a:schemeClr>
              </a:buClr>
              <a:buSzTx/>
              <a:defRPr/>
            </a:pPr>
            <a:r>
              <a:rPr lang="en-US" dirty="0" smtClean="0">
                <a:latin typeface="Comic Sans MS" pitchFamily="66" charset="0"/>
              </a:rPr>
              <a:t>1962 – NIH issued the first </a:t>
            </a:r>
            <a:r>
              <a:rPr lang="en-US" i="1" dirty="0" smtClean="0">
                <a:latin typeface="Comic Sans MS" pitchFamily="66" charset="0"/>
              </a:rPr>
              <a:t>Guide For the Care and Use of Laboratory Animals</a:t>
            </a:r>
          </a:p>
          <a:p>
            <a:pPr>
              <a:lnSpc>
                <a:spcPct val="90000"/>
              </a:lnSpc>
              <a:buClr>
                <a:schemeClr val="bg1">
                  <a:lumMod val="25000"/>
                </a:schemeClr>
              </a:buClr>
              <a:buSzTx/>
              <a:defRPr/>
            </a:pPr>
            <a:r>
              <a:rPr lang="en-US" dirty="0" smtClean="0">
                <a:latin typeface="Comic Sans MS" pitchFamily="66" charset="0"/>
              </a:rPr>
              <a:t>1966 – Laboratory Animal Welfare Act </a:t>
            </a:r>
          </a:p>
          <a:p>
            <a:pPr lvl="1">
              <a:lnSpc>
                <a:spcPct val="90000"/>
              </a:lnSpc>
              <a:buClr>
                <a:schemeClr val="bg1">
                  <a:lumMod val="25000"/>
                </a:schemeClr>
              </a:buClr>
              <a:buSzTx/>
              <a:defRPr/>
            </a:pPr>
            <a:r>
              <a:rPr lang="en-US" dirty="0" smtClean="0">
                <a:latin typeface="Comic Sans MS" pitchFamily="66" charset="0"/>
              </a:rPr>
              <a:t>Covered warm blooded animals used in teaching, research and testing</a:t>
            </a:r>
          </a:p>
          <a:p>
            <a:pPr lvl="1">
              <a:lnSpc>
                <a:spcPct val="90000"/>
              </a:lnSpc>
              <a:buClr>
                <a:schemeClr val="bg1">
                  <a:lumMod val="25000"/>
                </a:schemeClr>
              </a:buClr>
              <a:buSzTx/>
              <a:defRPr/>
            </a:pPr>
            <a:r>
              <a:rPr lang="en-US" dirty="0" smtClean="0">
                <a:latin typeface="Comic Sans MS" pitchFamily="66" charset="0"/>
              </a:rPr>
              <a:t>Excluded rats, mice and birds</a:t>
            </a:r>
          </a:p>
          <a:p>
            <a:pPr lvl="1">
              <a:lnSpc>
                <a:spcPct val="90000"/>
              </a:lnSpc>
              <a:buClr>
                <a:schemeClr val="bg1">
                  <a:lumMod val="25000"/>
                </a:schemeClr>
              </a:buClr>
              <a:buSzTx/>
              <a:defRPr/>
            </a:pPr>
            <a:r>
              <a:rPr lang="en-US" dirty="0" smtClean="0">
                <a:latin typeface="Comic Sans MS" pitchFamily="66" charset="0"/>
              </a:rPr>
              <a:t>Enforced by the USDA</a:t>
            </a:r>
          </a:p>
          <a:p>
            <a:pPr lvl="1">
              <a:lnSpc>
                <a:spcPct val="90000"/>
              </a:lnSpc>
              <a:buClr>
                <a:schemeClr val="bg1">
                  <a:lumMod val="25000"/>
                </a:schemeClr>
              </a:buClr>
              <a:buSzTx/>
              <a:defRPr/>
            </a:pPr>
            <a:r>
              <a:rPr lang="en-US" dirty="0" smtClean="0">
                <a:latin typeface="Comic Sans MS" pitchFamily="66" charset="0"/>
              </a:rPr>
              <a:t>Annual Inspections were required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0" y="2057400"/>
            <a:ext cx="9144000" cy="1200150"/>
          </a:xfrm>
          <a:prstGeom prst="rect">
            <a:avLst/>
          </a:prstGeom>
          <a:noFill/>
          <a:ln w="9525">
            <a:noFill/>
            <a:miter lim="800000"/>
            <a:headEnd/>
            <a:tailEnd/>
          </a:ln>
        </p:spPr>
        <p:txBody>
          <a:bodyPr>
            <a:spAutoFit/>
          </a:bodyPr>
          <a:lstStyle/>
          <a:p>
            <a:pPr algn="ctr">
              <a:spcBef>
                <a:spcPct val="50000"/>
              </a:spcBef>
            </a:pPr>
            <a:r>
              <a:rPr lang="en-US" sz="3600" dirty="0">
                <a:latin typeface="Comic Sans MS" pitchFamily="66" charset="0"/>
              </a:rPr>
              <a:t>How could these atrocities have been committed by Doctors?</a:t>
            </a:r>
          </a:p>
        </p:txBody>
      </p:sp>
      <p:sp>
        <p:nvSpPr>
          <p:cNvPr id="12292" name="Text Box 6"/>
          <p:cNvSpPr txBox="1">
            <a:spLocks noChangeArrowheads="1"/>
          </p:cNvSpPr>
          <p:nvPr/>
        </p:nvSpPr>
        <p:spPr bwMode="auto">
          <a:xfrm>
            <a:off x="533400" y="2743200"/>
            <a:ext cx="8077200" cy="523875"/>
          </a:xfrm>
          <a:prstGeom prst="rect">
            <a:avLst/>
          </a:prstGeom>
          <a:noFill/>
          <a:ln w="9525">
            <a:noFill/>
            <a:miter lim="800000"/>
            <a:headEnd/>
            <a:tailEnd/>
          </a:ln>
        </p:spPr>
        <p:txBody>
          <a:bodyPr>
            <a:spAutoFit/>
          </a:bodyPr>
          <a:lstStyle/>
          <a:p>
            <a:pPr>
              <a:spcBef>
                <a:spcPct val="10000"/>
              </a:spcBef>
            </a:pPr>
            <a:endParaRPr lang="en-US" sz="2800">
              <a:latin typeface="Comic Sans MS" pitchFamily="66" charset="0"/>
            </a:endParaRPr>
          </a:p>
        </p:txBody>
      </p:sp>
      <p:sp>
        <p:nvSpPr>
          <p:cNvPr id="6" name="Text Box 4"/>
          <p:cNvSpPr txBox="1">
            <a:spLocks noChangeArrowheads="1"/>
          </p:cNvSpPr>
          <p:nvPr/>
        </p:nvSpPr>
        <p:spPr bwMode="auto">
          <a:xfrm>
            <a:off x="228600" y="228600"/>
            <a:ext cx="8686800" cy="1323439"/>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4000" dirty="0">
                <a:solidFill>
                  <a:srgbClr val="FFFFFF"/>
                </a:solidFill>
                <a:effectLst>
                  <a:outerShdw blurRad="38100" dist="38100" dir="2700000" algn="tl">
                    <a:srgbClr val="000000"/>
                  </a:outerShdw>
                </a:effectLst>
                <a:latin typeface="Comic Sans MS" pitchFamily="66" charset="0"/>
              </a:rPr>
              <a:t>The Holocaust and the Nuremberg Trials</a:t>
            </a:r>
          </a:p>
        </p:txBody>
      </p:sp>
      <p:sp>
        <p:nvSpPr>
          <p:cNvPr id="2" name="Oval 1"/>
          <p:cNvSpPr/>
          <p:nvPr/>
        </p:nvSpPr>
        <p:spPr bwMode="auto">
          <a:xfrm>
            <a:off x="838200" y="3581400"/>
            <a:ext cx="7467600" cy="2831813"/>
          </a:xfrm>
          <a:prstGeom prst="ellipse">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800" dirty="0">
                <a:solidFill>
                  <a:srgbClr val="FFFFFF"/>
                </a:solidFill>
                <a:latin typeface="Comic Sans MS" pitchFamily="66" charset="0"/>
              </a:rPr>
              <a:t>Human exploitation is easier when bigotry (often culturally sanctioned) leads one to view the subject as</a:t>
            </a:r>
            <a:r>
              <a:rPr lang="en-US" sz="2800" b="1" dirty="0">
                <a:solidFill>
                  <a:srgbClr val="FFFFFF"/>
                </a:solidFill>
                <a:latin typeface="Comic Sans MS" pitchFamily="66" charset="0"/>
              </a:rPr>
              <a:t> </a:t>
            </a:r>
            <a:r>
              <a:rPr lang="en-US" sz="2800" dirty="0">
                <a:solidFill>
                  <a:srgbClr val="FFFFFF"/>
                </a:solidFill>
                <a:latin typeface="Comic Sans MS" pitchFamily="66" charset="0"/>
              </a:rPr>
              <a:t>“</a:t>
            </a:r>
            <a:r>
              <a:rPr lang="en-US" sz="2800" u="sng" dirty="0">
                <a:solidFill>
                  <a:srgbClr val="FFFFFF"/>
                </a:solidFill>
                <a:latin typeface="Comic Sans MS" pitchFamily="66" charset="0"/>
              </a:rPr>
              <a:t>less than </a:t>
            </a:r>
            <a:r>
              <a:rPr lang="en-US" sz="2800" u="sng" dirty="0" smtClean="0">
                <a:solidFill>
                  <a:srgbClr val="FFFFFF"/>
                </a:solidFill>
                <a:latin typeface="Comic Sans MS" pitchFamily="66" charset="0"/>
              </a:rPr>
              <a:t>human</a:t>
            </a:r>
            <a:r>
              <a:rPr lang="en-US" sz="2800" dirty="0" smtClean="0">
                <a:solidFill>
                  <a:srgbClr val="FFFFFF"/>
                </a:solidFill>
                <a:latin typeface="Comic Sans MS" pitchFamily="66" charset="0"/>
              </a:rPr>
              <a:t>.”</a:t>
            </a:r>
            <a:endParaRPr lang="en-US" sz="28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381000" y="457200"/>
            <a:ext cx="7772400" cy="1143000"/>
          </a:xfrm>
        </p:spPr>
        <p:txBody>
          <a:bodyPr/>
          <a:lstStyle/>
          <a:p>
            <a:pPr>
              <a:defRPr/>
            </a:pPr>
            <a:r>
              <a:rPr lang="en-US" sz="2000" dirty="0" smtClean="0">
                <a:solidFill>
                  <a:schemeClr val="bg1">
                    <a:lumMod val="25000"/>
                  </a:schemeClr>
                </a:solidFill>
                <a:latin typeface="Comic Sans MS" pitchFamily="66" charset="0"/>
              </a:rPr>
              <a:t>Care and Use of Animals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Government Involvement</a:t>
            </a:r>
          </a:p>
        </p:txBody>
      </p:sp>
      <p:sp>
        <p:nvSpPr>
          <p:cNvPr id="46083" name="Rectangle 3"/>
          <p:cNvSpPr>
            <a:spLocks noGrp="1" noChangeArrowheads="1"/>
          </p:cNvSpPr>
          <p:nvPr>
            <p:ph type="body" idx="1"/>
          </p:nvPr>
        </p:nvSpPr>
        <p:spPr>
          <a:xfrm>
            <a:off x="304800" y="1743075"/>
            <a:ext cx="8839200" cy="4048125"/>
          </a:xfrm>
        </p:spPr>
        <p:txBody>
          <a:bodyPr/>
          <a:lstStyle/>
          <a:p>
            <a:pPr>
              <a:lnSpc>
                <a:spcPct val="90000"/>
              </a:lnSpc>
              <a:buClr>
                <a:schemeClr val="bg1">
                  <a:lumMod val="25000"/>
                </a:schemeClr>
              </a:buClr>
              <a:buSzTx/>
              <a:defRPr/>
            </a:pPr>
            <a:r>
              <a:rPr lang="en-US" dirty="0" smtClean="0">
                <a:latin typeface="Comic Sans MS" pitchFamily="66" charset="0"/>
              </a:rPr>
              <a:t>1970 – Animal Welfare Act</a:t>
            </a:r>
          </a:p>
          <a:p>
            <a:pPr marL="457200" lvl="1" indent="0">
              <a:lnSpc>
                <a:spcPct val="90000"/>
              </a:lnSpc>
              <a:buClr>
                <a:schemeClr val="bg1">
                  <a:lumMod val="25000"/>
                </a:schemeClr>
              </a:buClr>
              <a:buSzTx/>
              <a:buNone/>
              <a:defRPr/>
            </a:pPr>
            <a:r>
              <a:rPr lang="en-US" dirty="0" smtClean="0">
                <a:latin typeface="Comic Sans MS" pitchFamily="66" charset="0"/>
              </a:rPr>
              <a:t>(updated in 1976, 1985, 1990)</a:t>
            </a:r>
          </a:p>
          <a:p>
            <a:pPr>
              <a:lnSpc>
                <a:spcPct val="90000"/>
              </a:lnSpc>
              <a:buClr>
                <a:schemeClr val="bg1">
                  <a:lumMod val="25000"/>
                </a:schemeClr>
              </a:buClr>
              <a:buSzTx/>
              <a:defRPr/>
            </a:pPr>
            <a:r>
              <a:rPr lang="en-US" dirty="0" smtClean="0">
                <a:latin typeface="Comic Sans MS" pitchFamily="66" charset="0"/>
              </a:rPr>
              <a:t>1973 – Public Health Service Policy</a:t>
            </a:r>
          </a:p>
          <a:p>
            <a:pPr marL="457200" lvl="1" indent="0">
              <a:lnSpc>
                <a:spcPct val="90000"/>
              </a:lnSpc>
              <a:buClr>
                <a:schemeClr val="bg1">
                  <a:lumMod val="25000"/>
                </a:schemeClr>
              </a:buClr>
              <a:buSzTx/>
              <a:buNone/>
              <a:defRPr/>
            </a:pPr>
            <a:r>
              <a:rPr lang="en-US" dirty="0" smtClean="0">
                <a:latin typeface="Comic Sans MS" pitchFamily="66" charset="0"/>
              </a:rPr>
              <a:t>(updated in 1979, 1985)</a:t>
            </a:r>
          </a:p>
          <a:p>
            <a:pPr>
              <a:lnSpc>
                <a:spcPct val="90000"/>
              </a:lnSpc>
              <a:buClr>
                <a:schemeClr val="bg1">
                  <a:lumMod val="25000"/>
                </a:schemeClr>
              </a:buClr>
              <a:buSzTx/>
              <a:defRPr/>
            </a:pPr>
            <a:r>
              <a:rPr lang="en-US" dirty="0" smtClean="0">
                <a:latin typeface="Comic Sans MS" pitchFamily="66" charset="0"/>
              </a:rPr>
              <a:t>1985 – PHS Health Research Extension Act</a:t>
            </a:r>
          </a:p>
          <a:p>
            <a:pPr lvl="1">
              <a:lnSpc>
                <a:spcPct val="90000"/>
              </a:lnSpc>
              <a:buClr>
                <a:schemeClr val="bg1">
                  <a:lumMod val="25000"/>
                </a:schemeClr>
              </a:buClr>
              <a:buSzTx/>
              <a:defRPr/>
            </a:pPr>
            <a:r>
              <a:rPr lang="en-US" sz="2400" dirty="0" smtClean="0">
                <a:latin typeface="Comic Sans MS" pitchFamily="66" charset="0"/>
              </a:rPr>
              <a:t>Covered live vertebrate animals when PHS funds are involved.</a:t>
            </a:r>
          </a:p>
          <a:p>
            <a:pPr lvl="1">
              <a:lnSpc>
                <a:spcPct val="90000"/>
              </a:lnSpc>
              <a:buClr>
                <a:schemeClr val="bg1">
                  <a:lumMod val="25000"/>
                </a:schemeClr>
              </a:buClr>
              <a:buSzTx/>
              <a:defRPr/>
            </a:pPr>
            <a:r>
              <a:rPr lang="en-US" sz="2400" dirty="0" smtClean="0">
                <a:latin typeface="Comic Sans MS" pitchFamily="66" charset="0"/>
              </a:rPr>
              <a:t>Enforced by the Office of Laboratory Animal Welfare (OLAW), NIH.</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381000" y="457200"/>
            <a:ext cx="7772400" cy="1143000"/>
          </a:xfrm>
        </p:spPr>
        <p:txBody>
          <a:bodyPr/>
          <a:lstStyle/>
          <a:p>
            <a:pPr>
              <a:defRPr/>
            </a:pPr>
            <a:r>
              <a:rPr lang="en-US" sz="2000" dirty="0" smtClean="0">
                <a:solidFill>
                  <a:schemeClr val="bg1">
                    <a:lumMod val="25000"/>
                  </a:schemeClr>
                </a:solidFill>
                <a:latin typeface="Comic Sans MS" pitchFamily="66" charset="0"/>
              </a:rPr>
              <a:t>Care and Use of Animals in Research</a:t>
            </a:r>
            <a:r>
              <a:rPr lang="en-US" sz="4000" dirty="0" smtClean="0">
                <a:solidFill>
                  <a:schemeClr val="bg1">
                    <a:lumMod val="25000"/>
                  </a:schemeClr>
                </a:solidFill>
                <a:latin typeface="Comic Sans MS" pitchFamily="66" charset="0"/>
              </a:rPr>
              <a:t/>
            </a:r>
            <a:br>
              <a:rPr lang="en-US" sz="4000" dirty="0" smtClean="0">
                <a:solidFill>
                  <a:schemeClr val="bg1">
                    <a:lumMod val="25000"/>
                  </a:schemeClr>
                </a:solidFill>
                <a:latin typeface="Comic Sans MS" pitchFamily="66" charset="0"/>
              </a:rPr>
            </a:br>
            <a:r>
              <a:rPr lang="en-US" sz="4000" dirty="0" smtClean="0">
                <a:solidFill>
                  <a:schemeClr val="bg1">
                    <a:lumMod val="25000"/>
                  </a:schemeClr>
                </a:solidFill>
                <a:latin typeface="Comic Sans MS" pitchFamily="66" charset="0"/>
              </a:rPr>
              <a:t>Government Involvement</a:t>
            </a:r>
          </a:p>
        </p:txBody>
      </p:sp>
      <p:sp>
        <p:nvSpPr>
          <p:cNvPr id="47107" name="Rectangle 3"/>
          <p:cNvSpPr>
            <a:spLocks noGrp="1" noChangeArrowheads="1"/>
          </p:cNvSpPr>
          <p:nvPr>
            <p:ph type="body" idx="1"/>
          </p:nvPr>
        </p:nvSpPr>
        <p:spPr>
          <a:xfrm>
            <a:off x="304800" y="1600200"/>
            <a:ext cx="7772400" cy="4876800"/>
          </a:xfrm>
        </p:spPr>
        <p:txBody>
          <a:bodyPr/>
          <a:lstStyle/>
          <a:p>
            <a:pPr>
              <a:lnSpc>
                <a:spcPct val="90000"/>
              </a:lnSpc>
              <a:buClr>
                <a:schemeClr val="bg1">
                  <a:lumMod val="25000"/>
                </a:schemeClr>
              </a:buClr>
              <a:buSzTx/>
              <a:defRPr/>
            </a:pPr>
            <a:r>
              <a:rPr lang="en-US" dirty="0" smtClean="0">
                <a:latin typeface="Comic Sans MS" pitchFamily="66" charset="0"/>
              </a:rPr>
              <a:t>Both PHS Policy and the AWA established the Institutional Animal Care and Use Committee </a:t>
            </a:r>
            <a:r>
              <a:rPr lang="en-US" dirty="0">
                <a:latin typeface="Comic Sans MS" pitchFamily="66" charset="0"/>
              </a:rPr>
              <a:t>(</a:t>
            </a:r>
            <a:r>
              <a:rPr lang="en-US" dirty="0" smtClean="0">
                <a:latin typeface="Comic Sans MS" pitchFamily="66" charset="0"/>
              </a:rPr>
              <a:t>IACUC) </a:t>
            </a:r>
            <a:r>
              <a:rPr lang="en-US" dirty="0">
                <a:latin typeface="Comic Sans MS" pitchFamily="66" charset="0"/>
              </a:rPr>
              <a:t>as </a:t>
            </a:r>
            <a:r>
              <a:rPr lang="en-US" dirty="0" smtClean="0">
                <a:latin typeface="Comic Sans MS" pitchFamily="66" charset="0"/>
              </a:rPr>
              <a:t>the authorizing </a:t>
            </a:r>
            <a:r>
              <a:rPr lang="en-US" smtClean="0">
                <a:latin typeface="Comic Sans MS" pitchFamily="66" charset="0"/>
              </a:rPr>
              <a:t>body </a:t>
            </a:r>
          </a:p>
          <a:p>
            <a:pPr>
              <a:lnSpc>
                <a:spcPct val="90000"/>
              </a:lnSpc>
              <a:buClr>
                <a:schemeClr val="bg1">
                  <a:lumMod val="25000"/>
                </a:schemeClr>
              </a:buClr>
              <a:buSzTx/>
              <a:defRPr/>
            </a:pPr>
            <a:r>
              <a:rPr lang="en-US" smtClean="0">
                <a:latin typeface="Comic Sans MS" pitchFamily="66" charset="0"/>
              </a:rPr>
              <a:t>Membership</a:t>
            </a:r>
            <a:endParaRPr lang="en-US" dirty="0" smtClean="0">
              <a:latin typeface="Comic Sans MS" pitchFamily="66" charset="0"/>
            </a:endParaRPr>
          </a:p>
          <a:p>
            <a:pPr lvl="2">
              <a:lnSpc>
                <a:spcPct val="90000"/>
              </a:lnSpc>
              <a:buClr>
                <a:schemeClr val="bg1">
                  <a:lumMod val="25000"/>
                </a:schemeClr>
              </a:buClr>
              <a:buFont typeface="Arial" pitchFamily="34" charset="0"/>
              <a:buChar char="•"/>
              <a:defRPr/>
            </a:pPr>
            <a:r>
              <a:rPr lang="en-US" dirty="0" smtClean="0">
                <a:latin typeface="Comic Sans MS" pitchFamily="66" charset="0"/>
              </a:rPr>
              <a:t>Representative of entire institution</a:t>
            </a:r>
          </a:p>
          <a:p>
            <a:pPr lvl="2">
              <a:lnSpc>
                <a:spcPct val="90000"/>
              </a:lnSpc>
              <a:buClr>
                <a:schemeClr val="bg1">
                  <a:lumMod val="25000"/>
                </a:schemeClr>
              </a:buClr>
              <a:buFont typeface="Arial" pitchFamily="34" charset="0"/>
              <a:buChar char="•"/>
              <a:defRPr/>
            </a:pPr>
            <a:r>
              <a:rPr lang="en-US" dirty="0" smtClean="0">
                <a:latin typeface="Comic Sans MS" pitchFamily="66" charset="0"/>
              </a:rPr>
              <a:t>One non-scientist</a:t>
            </a:r>
          </a:p>
          <a:p>
            <a:pPr lvl="2">
              <a:lnSpc>
                <a:spcPct val="90000"/>
              </a:lnSpc>
              <a:buClr>
                <a:schemeClr val="bg1">
                  <a:lumMod val="25000"/>
                </a:schemeClr>
              </a:buClr>
              <a:buFont typeface="Arial" pitchFamily="34" charset="0"/>
              <a:buChar char="•"/>
              <a:defRPr/>
            </a:pPr>
            <a:r>
              <a:rPr lang="en-US" dirty="0" smtClean="0">
                <a:latin typeface="Comic Sans MS" pitchFamily="66" charset="0"/>
              </a:rPr>
              <a:t>Community representative out-side of university</a:t>
            </a:r>
          </a:p>
          <a:p>
            <a:pPr lvl="1">
              <a:lnSpc>
                <a:spcPct val="90000"/>
              </a:lnSpc>
              <a:buClr>
                <a:schemeClr val="bg1">
                  <a:lumMod val="25000"/>
                </a:schemeClr>
              </a:buClr>
              <a:buSzTx/>
              <a:buFont typeface="Arial" pitchFamily="34" charset="0"/>
              <a:buChar char="•"/>
              <a:defRPr/>
            </a:pPr>
            <a:r>
              <a:rPr lang="en-US" dirty="0" smtClean="0">
                <a:latin typeface="Comic Sans MS" pitchFamily="66" charset="0"/>
              </a:rPr>
              <a:t>Review proposed studies</a:t>
            </a:r>
          </a:p>
          <a:p>
            <a:pPr lvl="1">
              <a:lnSpc>
                <a:spcPct val="90000"/>
              </a:lnSpc>
              <a:buClr>
                <a:schemeClr val="bg1">
                  <a:lumMod val="25000"/>
                </a:schemeClr>
              </a:buClr>
              <a:buSzTx/>
              <a:buFont typeface="Arial" pitchFamily="34" charset="0"/>
              <a:buChar char="•"/>
              <a:defRPr/>
            </a:pPr>
            <a:r>
              <a:rPr lang="en-US" dirty="0" smtClean="0">
                <a:latin typeface="Comic Sans MS" pitchFamily="66" charset="0"/>
              </a:rPr>
              <a:t>Report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304800" y="3084512"/>
            <a:ext cx="8839200" cy="1077218"/>
          </a:xfrm>
          <a:prstGeom prst="rect">
            <a:avLst/>
          </a:prstGeom>
          <a:noFill/>
          <a:ln w="9525">
            <a:noFill/>
            <a:miter lim="800000"/>
            <a:headEnd/>
            <a:tailEnd/>
          </a:ln>
        </p:spPr>
        <p:txBody>
          <a:bodyPr>
            <a:spAutoFit/>
          </a:bodyPr>
          <a:lstStyle/>
          <a:p>
            <a:pPr>
              <a:spcBef>
                <a:spcPct val="50000"/>
              </a:spcBef>
            </a:pPr>
            <a:r>
              <a:rPr lang="en-US" sz="3200" dirty="0">
                <a:latin typeface="Comic Sans MS" pitchFamily="66" charset="0"/>
              </a:rPr>
              <a:t>What is permissible?  What “principles of the law of nations” are applicable?” </a:t>
            </a:r>
          </a:p>
        </p:txBody>
      </p:sp>
      <p:sp>
        <p:nvSpPr>
          <p:cNvPr id="5" name="TextBox 4"/>
          <p:cNvSpPr txBox="1">
            <a:spLocks noChangeArrowheads="1"/>
          </p:cNvSpPr>
          <p:nvPr/>
        </p:nvSpPr>
        <p:spPr bwMode="auto">
          <a:xfrm>
            <a:off x="609600" y="4837112"/>
            <a:ext cx="7239000" cy="1077218"/>
          </a:xfrm>
          <a:prstGeom prst="rect">
            <a:avLst/>
          </a:prstGeom>
          <a:noFill/>
          <a:ln w="9525">
            <a:noFill/>
            <a:miter lim="800000"/>
            <a:headEnd/>
            <a:tailEnd/>
          </a:ln>
        </p:spPr>
        <p:txBody>
          <a:bodyPr>
            <a:spAutoFit/>
          </a:bodyPr>
          <a:lstStyle/>
          <a:p>
            <a:pPr algn="ctr"/>
            <a:r>
              <a:rPr lang="en-US" sz="3200" b="1" dirty="0">
                <a:solidFill>
                  <a:srgbClr val="C00000"/>
                </a:solidFill>
                <a:latin typeface="Comic Sans MS" pitchFamily="66" charset="0"/>
              </a:rPr>
              <a:t>The Nuremberg Code is an attempt to answer these questions!</a:t>
            </a:r>
          </a:p>
        </p:txBody>
      </p:sp>
      <p:sp>
        <p:nvSpPr>
          <p:cNvPr id="2" name="Oval 1"/>
          <p:cNvSpPr/>
          <p:nvPr/>
        </p:nvSpPr>
        <p:spPr bwMode="auto">
          <a:xfrm>
            <a:off x="457200" y="533400"/>
            <a:ext cx="8153400" cy="22098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4000" dirty="0">
                <a:solidFill>
                  <a:srgbClr val="FFFFFF"/>
                </a:solidFill>
                <a:effectLst>
                  <a:outerShdw blurRad="38100" dist="38100" dir="2700000" algn="tl">
                    <a:srgbClr val="000000">
                      <a:alpha val="43137"/>
                    </a:srgbClr>
                  </a:outerShdw>
                </a:effectLst>
                <a:latin typeface="Comic Sans MS" pitchFamily="66" charset="0"/>
              </a:rPr>
              <a:t>Permissible Medical Experiments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304800"/>
            <a:ext cx="8686800" cy="132397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2000" b="1" dirty="0">
                <a:solidFill>
                  <a:srgbClr val="FFFFFF"/>
                </a:solidFill>
                <a:latin typeface="Comic Sans MS" pitchFamily="66" charset="0"/>
              </a:rPr>
              <a:t>THE NUREMBERG CODE [from Trials of War Criminals before the Nuremberg Military Tribunals under Control Council Law No. 10. Nuremberg, October 1946–April 1949. Washington, D.C.: U.S.G.P.O, 1949–1953.] </a:t>
            </a:r>
          </a:p>
        </p:txBody>
      </p:sp>
      <p:sp>
        <p:nvSpPr>
          <p:cNvPr id="12291" name="Text Box 6"/>
          <p:cNvSpPr txBox="1">
            <a:spLocks noChangeArrowheads="1"/>
          </p:cNvSpPr>
          <p:nvPr/>
        </p:nvSpPr>
        <p:spPr bwMode="auto">
          <a:xfrm>
            <a:off x="228600" y="1828800"/>
            <a:ext cx="8458200" cy="4862870"/>
          </a:xfrm>
          <a:prstGeom prst="rect">
            <a:avLst/>
          </a:prstGeom>
          <a:noFill/>
          <a:ln w="9525">
            <a:noFill/>
            <a:miter lim="800000"/>
            <a:headEnd/>
            <a:tailEnd/>
          </a:ln>
        </p:spPr>
        <p:txBody>
          <a:bodyPr>
            <a:spAutoFit/>
          </a:bodyPr>
          <a:lstStyle/>
          <a:p>
            <a:pPr algn="ctr">
              <a:spcBef>
                <a:spcPct val="50000"/>
              </a:spcBef>
              <a:defRPr/>
            </a:pPr>
            <a:r>
              <a:rPr lang="en-US" sz="2400" b="1" dirty="0">
                <a:solidFill>
                  <a:schemeClr val="bg1">
                    <a:lumMod val="25000"/>
                  </a:schemeClr>
                </a:solidFill>
                <a:latin typeface="Comic Sans MS" pitchFamily="66" charset="0"/>
              </a:rPr>
              <a:t>Permissible Medical Experiments </a:t>
            </a:r>
          </a:p>
          <a:p>
            <a:pPr>
              <a:lnSpc>
                <a:spcPct val="125000"/>
              </a:lnSpc>
              <a:spcBef>
                <a:spcPct val="50000"/>
              </a:spcBef>
              <a:defRPr/>
            </a:pPr>
            <a:r>
              <a:rPr lang="en-US" sz="2200" dirty="0">
                <a:latin typeface="Comic Sans MS" pitchFamily="66" charset="0"/>
              </a:rPr>
              <a:t>The great weight of the evidence before us is to the effect that certain types of medical experiments on human beings, when kept within reasonably well-defined bounds, conform to the ethics of the medical profession generally. The protagonists of the practice of human experimentation justify their views on the basis that such experiments yield results for the good of society that are unprocurable by other methods or means of study. All agree, however, that certain basic principles must be observed in order to satisfy moral, ethical and legal concepts: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9593</TotalTime>
  <Pages>5</Pages>
  <Words>5036</Words>
  <Application>Microsoft Office PowerPoint</Application>
  <PresentationFormat>On-screen Show (4:3)</PresentationFormat>
  <Paragraphs>334</Paragraphs>
  <Slides>71</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My Documents</vt:lpstr>
      <vt:lpstr>Image</vt:lpstr>
      <vt:lpstr>COMP 918: Research Administration for Scientists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Subjects in Research Timeline of Events</vt:lpstr>
      <vt:lpstr>Human Subjects in Research The Willowbrook Study</vt:lpstr>
      <vt:lpstr>Human Subjects in Research Declaration of Helsinki </vt:lpstr>
      <vt:lpstr>Human Subjects in Research Federal Protections Began</vt:lpstr>
      <vt:lpstr>Human Subjects in Research Belmont Report</vt:lpstr>
      <vt:lpstr>Human Subjects in Research Belmont Report: Cornerstone of Ethical Principals</vt:lpstr>
      <vt:lpstr>Human Subjects in Research Timeline of Response</vt:lpstr>
      <vt:lpstr>PowerPoint Presentation</vt:lpstr>
      <vt:lpstr>Important information was withheld from Jesse and his family!</vt:lpstr>
      <vt:lpstr>Each of the primary elements of a serious conflict of interest was present!</vt:lpstr>
      <vt:lpstr>PowerPoint Presentation</vt:lpstr>
      <vt:lpstr>PowerPoint Presentation</vt:lpstr>
      <vt:lpstr>PowerPoint Presentation</vt:lpstr>
      <vt:lpstr>Human Subjects in Research Belmont Report: Cornerstone of Ethical Principals</vt:lpstr>
      <vt:lpstr>Human Subjects in Research Belmont Report: Cornerstone of Ethical Principals</vt:lpstr>
      <vt:lpstr>Human Subjects in Research Belmont Report: Cornerstone of Ethical Principals</vt:lpstr>
      <vt:lpstr>PowerPoint Presentation</vt:lpstr>
      <vt:lpstr>PowerPoint Presentation</vt:lpstr>
      <vt:lpstr>PowerPoint Presentation</vt:lpstr>
      <vt:lpstr>PowerPoint Presentation</vt:lpstr>
      <vt:lpstr>Selected Cases:</vt:lpstr>
      <vt:lpstr>Why do these problems persist?</vt:lpstr>
      <vt:lpstr>Human Subjects in Research </vt:lpstr>
      <vt:lpstr>PowerPoint Presentation</vt:lpstr>
      <vt:lpstr>Is it human subject research?</vt:lpstr>
      <vt:lpstr>Examples of studies with humans that require IRB review? </vt:lpstr>
      <vt:lpstr>Examples of studies with humans exempt from IRB review</vt:lpstr>
      <vt:lpstr>Best Practice: Always submit to the IRB and let them determine if approval is required!</vt:lpstr>
      <vt:lpstr>PowerPoint Presentation</vt:lpstr>
      <vt:lpstr>PowerPoint Presentation</vt:lpstr>
      <vt:lpstr>PowerPoint Presentation</vt:lpstr>
      <vt:lpstr>PowerPoint Presentation</vt:lpstr>
      <vt:lpstr>Care and Use of Animals in Research Public Involvement </vt:lpstr>
      <vt:lpstr>Care and Use of Animals in Research Public Involvement</vt:lpstr>
      <vt:lpstr>PowerPoint Presentation</vt:lpstr>
      <vt:lpstr>Care and Use of Animals in Research Government Involvement</vt:lpstr>
      <vt:lpstr>Care and Use of Animals in Research Government Involvement</vt:lpstr>
      <vt:lpstr>Care and Use of Animals in Research Government Involvement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Lenovo User</cp:lastModifiedBy>
  <cp:revision>509</cp:revision>
  <cp:lastPrinted>1999-02-26T00:13:06Z</cp:lastPrinted>
  <dcterms:created xsi:type="dcterms:W3CDTF">1996-01-11T12:18:14Z</dcterms:created>
  <dcterms:modified xsi:type="dcterms:W3CDTF">2013-03-01T14:41:59Z</dcterms:modified>
</cp:coreProperties>
</file>